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140" r:id="rId1"/>
  </p:sldMasterIdLst>
  <p:notesMasterIdLst>
    <p:notesMasterId r:id="rId13"/>
  </p:notesMasterIdLst>
  <p:sldIdLst>
    <p:sldId id="14703" r:id="rId2"/>
    <p:sldId id="17180" r:id="rId3"/>
    <p:sldId id="658" r:id="rId4"/>
    <p:sldId id="700" r:id="rId5"/>
    <p:sldId id="660" r:id="rId6"/>
    <p:sldId id="662" r:id="rId7"/>
    <p:sldId id="663" r:id="rId8"/>
    <p:sldId id="17184" r:id="rId9"/>
    <p:sldId id="17183" r:id="rId10"/>
    <p:sldId id="17185" r:id="rId11"/>
    <p:sldId id="17186" r:id="rId12"/>
  </p:sldIdLst>
  <p:sldSz cx="12192000" cy="6858000"/>
  <p:notesSz cx="6889750" cy="10018713"/>
  <p:defaultTextStyle>
    <a:defPPr>
      <a:defRPr lang="ko-KR"/>
    </a:defPPr>
    <a:lvl1pPr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5pPr>
    <a:lvl6pPr marL="2286000" algn="l" defTabSz="914400" rtl="0" eaLnBrk="1" latinLnBrk="1" hangingPunct="1">
      <a:defRPr kumimoji="1" sz="1500" b="1" kern="1200">
        <a:solidFill>
          <a:schemeClr val="tx1"/>
        </a:solidFill>
        <a:latin typeface="굴림" pitchFamily="50" charset="-127"/>
        <a:ea typeface="굴림" pitchFamily="50" charset="-127"/>
        <a:cs typeface="+mn-cs"/>
      </a:defRPr>
    </a:lvl6pPr>
    <a:lvl7pPr marL="2743200" algn="l" defTabSz="914400" rtl="0" eaLnBrk="1" latinLnBrk="1" hangingPunct="1">
      <a:defRPr kumimoji="1" sz="1500" b="1" kern="1200">
        <a:solidFill>
          <a:schemeClr val="tx1"/>
        </a:solidFill>
        <a:latin typeface="굴림" pitchFamily="50" charset="-127"/>
        <a:ea typeface="굴림" pitchFamily="50" charset="-127"/>
        <a:cs typeface="+mn-cs"/>
      </a:defRPr>
    </a:lvl7pPr>
    <a:lvl8pPr marL="3200400" algn="l" defTabSz="914400" rtl="0" eaLnBrk="1" latinLnBrk="1" hangingPunct="1">
      <a:defRPr kumimoji="1" sz="1500" b="1" kern="1200">
        <a:solidFill>
          <a:schemeClr val="tx1"/>
        </a:solidFill>
        <a:latin typeface="굴림" pitchFamily="50" charset="-127"/>
        <a:ea typeface="굴림" pitchFamily="50" charset="-127"/>
        <a:cs typeface="+mn-cs"/>
      </a:defRPr>
    </a:lvl8pPr>
    <a:lvl9pPr marL="3657600" algn="l" defTabSz="914400" rtl="0" eaLnBrk="1" latinLnBrk="1" hangingPunct="1">
      <a:defRPr kumimoji="1" sz="1500" b="1" kern="1200">
        <a:solidFill>
          <a:schemeClr val="tx1"/>
        </a:solidFill>
        <a:latin typeface="굴림" pitchFamily="50" charset="-127"/>
        <a:ea typeface="굴림" pitchFamily="50" charset="-127"/>
        <a:cs typeface="+mn-cs"/>
      </a:defRPr>
    </a:lvl9pPr>
  </p:defaultTextStyle>
  <p:extLst>
    <p:ext uri="{521415D9-36F7-43E2-AB2F-B90AF26B5E84}">
      <p14:sectionLst xmlns:p14="http://schemas.microsoft.com/office/powerpoint/2010/main">
        <p14:section name="기본 구역" id="{95CB5411-3FF4-4F30-A8EF-1445D61FD4EB}">
          <p14:sldIdLst>
            <p14:sldId id="14703"/>
            <p14:sldId id="17180"/>
            <p14:sldId id="658"/>
            <p14:sldId id="700"/>
            <p14:sldId id="660"/>
            <p14:sldId id="662"/>
            <p14:sldId id="663"/>
            <p14:sldId id="17184"/>
            <p14:sldId id="17183"/>
            <p14:sldId id="17185"/>
            <p14:sldId id="17186"/>
          </p14:sldIdLst>
        </p14:section>
        <p14:section name="제목 없는 구역" id="{8351CA30-8F57-48CA-BBEE-9D01FF1B44E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이윤재목사" initials="이" lastIdx="1" clrIdx="0">
    <p:extLst>
      <p:ext uri="{19B8F6BF-5375-455C-9EA6-DF929625EA0E}">
        <p15:presenceInfo xmlns:p15="http://schemas.microsoft.com/office/powerpoint/2012/main" userId="이윤재목사"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925"/>
    <a:srgbClr val="FFFF99"/>
    <a:srgbClr val="FFFFCC"/>
    <a:srgbClr val="903230"/>
    <a:srgbClr val="FF9900"/>
    <a:srgbClr val="336600"/>
    <a:srgbClr val="3333FF"/>
    <a:srgbClr val="CC00FF"/>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테마 스타일 1 - 강조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2097" autoAdjust="0"/>
  </p:normalViewPr>
  <p:slideViewPr>
    <p:cSldViewPr>
      <p:cViewPr varScale="1">
        <p:scale>
          <a:sx n="53" d="100"/>
          <a:sy n="53" d="100"/>
        </p:scale>
        <p:origin x="216" y="53"/>
      </p:cViewPr>
      <p:guideLst>
        <p:guide orient="horz" pos="2160"/>
        <p:guide pos="3840"/>
      </p:guideLst>
    </p:cSldViewPr>
  </p:slideViewPr>
  <p:outlineViewPr>
    <p:cViewPr>
      <p:scale>
        <a:sx n="33" d="100"/>
        <a:sy n="33" d="100"/>
      </p:scale>
      <p:origin x="0" y="15390"/>
    </p:cViewPr>
  </p:outlineViewPr>
  <p:notesTextViewPr>
    <p:cViewPr>
      <p:scale>
        <a:sx n="3" d="2"/>
        <a:sy n="3" d="2"/>
      </p:scale>
      <p:origin x="0" y="0"/>
    </p:cViewPr>
  </p:notesTextViewPr>
  <p:sorterViewPr>
    <p:cViewPr varScale="1">
      <p:scale>
        <a:sx n="1" d="1"/>
        <a:sy n="1" d="1"/>
      </p:scale>
      <p:origin x="0" y="-2796"/>
    </p:cViewPr>
  </p:sorterViewPr>
  <p:notesViewPr>
    <p:cSldViewPr>
      <p:cViewPr varScale="1">
        <p:scale>
          <a:sx n="80" d="100"/>
          <a:sy n="80" d="100"/>
        </p:scale>
        <p:origin x="-19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9442" name="Rectangle 2"/>
          <p:cNvSpPr>
            <a:spLocks noGrp="1" noChangeArrowheads="1"/>
          </p:cNvSpPr>
          <p:nvPr>
            <p:ph type="hdr" sz="quarter"/>
          </p:nvPr>
        </p:nvSpPr>
        <p:spPr bwMode="auto">
          <a:xfrm>
            <a:off x="0"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defRPr sz="1200" b="0"/>
            </a:lvl1pPr>
          </a:lstStyle>
          <a:p>
            <a:pPr>
              <a:defRPr/>
            </a:pPr>
            <a:endParaRPr lang="en-US" altLang="ko-KR"/>
          </a:p>
        </p:txBody>
      </p:sp>
      <p:sp>
        <p:nvSpPr>
          <p:cNvPr id="4029443" name="Rectangle 3"/>
          <p:cNvSpPr>
            <a:spLocks noGrp="1" noChangeArrowheads="1"/>
          </p:cNvSpPr>
          <p:nvPr>
            <p:ph type="dt" idx="1"/>
          </p:nvPr>
        </p:nvSpPr>
        <p:spPr bwMode="auto">
          <a:xfrm>
            <a:off x="3902597"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lgn="r">
              <a:defRPr sz="1200" b="0"/>
            </a:lvl1pPr>
          </a:lstStyle>
          <a:p>
            <a:pPr>
              <a:defRPr/>
            </a:pPr>
            <a:endParaRPr lang="en-US" altLang="ko-KR"/>
          </a:p>
        </p:txBody>
      </p:sp>
      <p:sp>
        <p:nvSpPr>
          <p:cNvPr id="4029445" name="Rectangle 5"/>
          <p:cNvSpPr>
            <a:spLocks noGrp="1" noChangeArrowheads="1"/>
          </p:cNvSpPr>
          <p:nvPr>
            <p:ph type="body" sz="quarter" idx="3"/>
          </p:nvPr>
        </p:nvSpPr>
        <p:spPr bwMode="auto">
          <a:xfrm>
            <a:off x="688976" y="4758890"/>
            <a:ext cx="5511800" cy="4508421"/>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029446" name="Rectangle 6"/>
          <p:cNvSpPr>
            <a:spLocks noGrp="1" noChangeArrowheads="1"/>
          </p:cNvSpPr>
          <p:nvPr>
            <p:ph type="ftr" sz="quarter" idx="4"/>
          </p:nvPr>
        </p:nvSpPr>
        <p:spPr bwMode="auto">
          <a:xfrm>
            <a:off x="0"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defRPr sz="1200" b="0"/>
            </a:lvl1pPr>
          </a:lstStyle>
          <a:p>
            <a:pPr>
              <a:defRPr/>
            </a:pPr>
            <a:endParaRPr lang="en-US" altLang="ko-KR"/>
          </a:p>
        </p:txBody>
      </p:sp>
      <p:sp>
        <p:nvSpPr>
          <p:cNvPr id="4029447" name="Rectangle 7"/>
          <p:cNvSpPr>
            <a:spLocks noGrp="1" noChangeArrowheads="1"/>
          </p:cNvSpPr>
          <p:nvPr>
            <p:ph type="sldNum" sz="quarter" idx="5"/>
          </p:nvPr>
        </p:nvSpPr>
        <p:spPr bwMode="auto">
          <a:xfrm>
            <a:off x="3902597"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lgn="r">
              <a:defRPr sz="1200" b="0"/>
            </a:lvl1pPr>
          </a:lstStyle>
          <a:p>
            <a:pPr>
              <a:defRPr/>
            </a:pPr>
            <a:fld id="{6F2C9B25-F653-4D0C-8A3F-9D9BC399A53E}" type="slidenum">
              <a:rPr lang="en-US" altLang="ko-KR"/>
              <a:pPr>
                <a:defRPr/>
              </a:pPr>
              <a:t>‹#›</a:t>
            </a:fld>
            <a:endParaRPr lang="en-US" altLang="ko-KR"/>
          </a:p>
        </p:txBody>
      </p:sp>
    </p:spTree>
    <p:extLst>
      <p:ext uri="{BB962C8B-B14F-4D97-AF65-F5344CB8AC3E}">
        <p14:creationId xmlns:p14="http://schemas.microsoft.com/office/powerpoint/2010/main" val="1279952524"/>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0A989CBE-994A-47C8-8DE3-F50B39587943}" type="slidenum">
              <a:rPr lang="en-US" smtClean="0"/>
              <a:t>5</a:t>
            </a:fld>
            <a:endParaRPr lang="en-US"/>
          </a:p>
        </p:txBody>
      </p:sp>
    </p:spTree>
    <p:extLst>
      <p:ext uri="{BB962C8B-B14F-4D97-AF65-F5344CB8AC3E}">
        <p14:creationId xmlns:p14="http://schemas.microsoft.com/office/powerpoint/2010/main" val="88729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0A989CBE-994A-47C8-8DE3-F50B39587943}" type="slidenum">
              <a:rPr lang="en-US" smtClean="0"/>
              <a:t>7</a:t>
            </a:fld>
            <a:endParaRPr lang="en-US"/>
          </a:p>
        </p:txBody>
      </p:sp>
    </p:spTree>
    <p:extLst>
      <p:ext uri="{BB962C8B-B14F-4D97-AF65-F5344CB8AC3E}">
        <p14:creationId xmlns:p14="http://schemas.microsoft.com/office/powerpoint/2010/main" val="2767915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8DFF9B4-7835-48BF-857A-5411E5C133D6}" type="datetimeFigureOut">
              <a:rPr lang="en-US" altLang="ko-KR"/>
              <a:pPr/>
              <a:t>8/16/2025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3D7B73-DB09-4F90-8AE2-CEB28F2DB933}" type="slidenum">
              <a:rPr lang="en-US" altLang="ko-KR"/>
              <a:pPr/>
              <a:t>‹#›</a:t>
            </a:fld>
            <a:endParaRPr lang="en-US" altLang="ko-KR"/>
          </a:p>
        </p:txBody>
      </p:sp>
    </p:spTree>
    <p:extLst>
      <p:ext uri="{BB962C8B-B14F-4D97-AF65-F5344CB8AC3E}">
        <p14:creationId xmlns:p14="http://schemas.microsoft.com/office/powerpoint/2010/main" val="375395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D82938B-D1E6-4685-B6D5-7966126FED94}" type="datetimeFigureOut">
              <a:rPr lang="en-US" altLang="ko-KR"/>
              <a:pPr/>
              <a:t>8/16/2025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14BFD2-0409-4BE0-B252-BDD0FF027185}" type="slidenum">
              <a:rPr lang="en-US" altLang="ko-KR"/>
              <a:pPr/>
              <a:t>‹#›</a:t>
            </a:fld>
            <a:endParaRPr lang="en-US" altLang="ko-KR"/>
          </a:p>
        </p:txBody>
      </p:sp>
    </p:spTree>
    <p:extLst>
      <p:ext uri="{BB962C8B-B14F-4D97-AF65-F5344CB8AC3E}">
        <p14:creationId xmlns:p14="http://schemas.microsoft.com/office/powerpoint/2010/main" val="100226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B720603-1B9B-462A-BDFE-9F5D896CD6D2}" type="datetimeFigureOut">
              <a:rPr lang="en-US" altLang="ko-KR"/>
              <a:pPr/>
              <a:t>8/16/2025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1CEEEF-97EC-4BAE-8CDE-4276CE0ED346}" type="slidenum">
              <a:rPr lang="en-US" altLang="ko-KR"/>
              <a:pPr/>
              <a:t>‹#›</a:t>
            </a:fld>
            <a:endParaRPr lang="en-US" altLang="ko-KR"/>
          </a:p>
        </p:txBody>
      </p:sp>
    </p:spTree>
    <p:extLst>
      <p:ext uri="{BB962C8B-B14F-4D97-AF65-F5344CB8AC3E}">
        <p14:creationId xmlns:p14="http://schemas.microsoft.com/office/powerpoint/2010/main" val="225791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E6F9C18-D6D2-4D2F-8277-3BDA4E1DDE51}" type="datetimeFigureOut">
              <a:rPr lang="en-US" altLang="ko-KR"/>
              <a:pPr/>
              <a:t>8/16/2025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A721770-82AD-4CC1-AA27-18236982BD1D}" type="slidenum">
              <a:rPr lang="en-US" altLang="ko-KR"/>
              <a:pPr/>
              <a:t>‹#›</a:t>
            </a:fld>
            <a:endParaRPr lang="en-US" altLang="ko-KR"/>
          </a:p>
        </p:txBody>
      </p:sp>
    </p:spTree>
    <p:extLst>
      <p:ext uri="{BB962C8B-B14F-4D97-AF65-F5344CB8AC3E}">
        <p14:creationId xmlns:p14="http://schemas.microsoft.com/office/powerpoint/2010/main" val="294884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D476F74-13AD-499E-B074-9CA31BEC30AF}" type="datetimeFigureOut">
              <a:rPr lang="en-US" altLang="ko-KR"/>
              <a:pPr/>
              <a:t>8/16/2025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6CB138-0FAC-4660-89EE-C6DEA2AFD40A}" type="slidenum">
              <a:rPr lang="en-US" altLang="ko-KR"/>
              <a:pPr/>
              <a:t>‹#›</a:t>
            </a:fld>
            <a:endParaRPr lang="en-US" altLang="ko-KR"/>
          </a:p>
        </p:txBody>
      </p:sp>
    </p:spTree>
    <p:extLst>
      <p:ext uri="{BB962C8B-B14F-4D97-AF65-F5344CB8AC3E}">
        <p14:creationId xmlns:p14="http://schemas.microsoft.com/office/powerpoint/2010/main" val="39007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9EB4C40-7DDE-4D1D-BBB6-486941CAED65}" type="datetimeFigureOut">
              <a:rPr lang="en-US" altLang="ko-KR"/>
              <a:pPr/>
              <a:t>8/16/2025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B8E138-3828-4E35-ACDA-6E3A3BED428A}" type="slidenum">
              <a:rPr lang="en-US" altLang="ko-KR"/>
              <a:pPr/>
              <a:t>‹#›</a:t>
            </a:fld>
            <a:endParaRPr lang="en-US" altLang="ko-KR"/>
          </a:p>
        </p:txBody>
      </p:sp>
    </p:spTree>
    <p:extLst>
      <p:ext uri="{BB962C8B-B14F-4D97-AF65-F5344CB8AC3E}">
        <p14:creationId xmlns:p14="http://schemas.microsoft.com/office/powerpoint/2010/main" val="37595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7448C02-A3EE-4DBF-A5C0-40F42E7AB854}" type="datetimeFigureOut">
              <a:rPr lang="en-US" altLang="ko-KR"/>
              <a:pPr/>
              <a:t>8/16/2025</a:t>
            </a:fld>
            <a:endParaRPr lang="en-US" altLang="ko-K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C037227-149D-4F6F-9CE8-281EEA890F0E}" type="slidenum">
              <a:rPr lang="en-US" altLang="ko-KR"/>
              <a:pPr/>
              <a:t>‹#›</a:t>
            </a:fld>
            <a:endParaRPr lang="en-US" altLang="ko-KR"/>
          </a:p>
        </p:txBody>
      </p:sp>
    </p:spTree>
    <p:extLst>
      <p:ext uri="{BB962C8B-B14F-4D97-AF65-F5344CB8AC3E}">
        <p14:creationId xmlns:p14="http://schemas.microsoft.com/office/powerpoint/2010/main" val="31154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05B8D17-1842-4BBD-BE2B-D7C50F9AF138}" type="datetimeFigureOut">
              <a:rPr lang="en-US" altLang="ko-KR"/>
              <a:pPr/>
              <a:t>8/16/2025</a:t>
            </a:fld>
            <a:endParaRPr lang="en-US" altLang="ko-K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ADA2119-8EC1-4365-9D8C-FC3897569E82}" type="slidenum">
              <a:rPr lang="en-US" altLang="ko-KR"/>
              <a:pPr/>
              <a:t>‹#›</a:t>
            </a:fld>
            <a:endParaRPr lang="en-US" altLang="ko-KR"/>
          </a:p>
        </p:txBody>
      </p:sp>
    </p:spTree>
    <p:extLst>
      <p:ext uri="{BB962C8B-B14F-4D97-AF65-F5344CB8AC3E}">
        <p14:creationId xmlns:p14="http://schemas.microsoft.com/office/powerpoint/2010/main" val="32850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A4DDB2A-82DA-4706-8395-99C5CAC542F9}" type="datetimeFigureOut">
              <a:rPr lang="en-US" altLang="ko-KR"/>
              <a:pPr/>
              <a:t>8/16/2025</a:t>
            </a:fld>
            <a:endParaRPr lang="en-US" altLang="ko-K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83A1205-C1CE-4FD7-9F42-4CC327A6AB3C}" type="slidenum">
              <a:rPr lang="en-US" altLang="ko-KR"/>
              <a:pPr/>
              <a:t>‹#›</a:t>
            </a:fld>
            <a:endParaRPr lang="en-US" altLang="ko-KR"/>
          </a:p>
        </p:txBody>
      </p:sp>
    </p:spTree>
    <p:extLst>
      <p:ext uri="{BB962C8B-B14F-4D97-AF65-F5344CB8AC3E}">
        <p14:creationId xmlns:p14="http://schemas.microsoft.com/office/powerpoint/2010/main" val="315723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7BE1B6A-27BA-460E-A795-1ECF03E59A0D}" type="datetimeFigureOut">
              <a:rPr lang="en-US" altLang="ko-KR"/>
              <a:pPr/>
              <a:t>8/16/2025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95C8FFE-429F-4FAC-8617-6C62E757397B}" type="slidenum">
              <a:rPr lang="en-US" altLang="ko-KR"/>
              <a:pPr/>
              <a:t>‹#›</a:t>
            </a:fld>
            <a:endParaRPr lang="en-US" altLang="ko-KR"/>
          </a:p>
        </p:txBody>
      </p:sp>
    </p:spTree>
    <p:extLst>
      <p:ext uri="{BB962C8B-B14F-4D97-AF65-F5344CB8AC3E}">
        <p14:creationId xmlns:p14="http://schemas.microsoft.com/office/powerpoint/2010/main" val="59115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248BFA0-C6FE-4C02-B82A-90BCDF94770C}" type="datetimeFigureOut">
              <a:rPr lang="en-US" altLang="ko-KR"/>
              <a:pPr/>
              <a:t>8/16/2025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C19482-F964-434F-9A29-3EBF50F4C03A}" type="slidenum">
              <a:rPr lang="en-US" altLang="ko-KR"/>
              <a:pPr/>
              <a:t>‹#›</a:t>
            </a:fld>
            <a:endParaRPr lang="en-US" altLang="ko-KR"/>
          </a:p>
        </p:txBody>
      </p:sp>
    </p:spTree>
    <p:extLst>
      <p:ext uri="{BB962C8B-B14F-4D97-AF65-F5344CB8AC3E}">
        <p14:creationId xmlns:p14="http://schemas.microsoft.com/office/powerpoint/2010/main" val="343593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7" name="Text Placeholder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 name="Date Placeholder 3"/>
          <p:cNvSpPr>
            <a:spLocks noGrp="1"/>
          </p:cNvSpPr>
          <p:nvPr>
            <p:ph type="dt" sz="half" idx="2"/>
          </p:nvPr>
        </p:nvSpPr>
        <p:spPr>
          <a:xfrm>
            <a:off x="609600" y="6356352"/>
            <a:ext cx="28448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8C830DF-61CF-4BC4-BFBF-04C878F570E7}" type="datetimeFigureOut">
              <a:rPr lang="en-US" altLang="ko-KR"/>
              <a:pPr/>
              <a:t>8/16/2025</a:t>
            </a:fld>
            <a:endParaRPr lang="en-US" altLang="ko-KR"/>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C26EE14-D894-4307-8D5C-5F7106E7C11D}" type="slidenum">
              <a:rPr lang="en-US" altLang="ko-KR"/>
              <a:pPr/>
              <a:t>‹#›</a:t>
            </a:fld>
            <a:endParaRPr lang="en-US" altLang="ko-KR"/>
          </a:p>
        </p:txBody>
      </p:sp>
    </p:spTree>
    <p:extLst>
      <p:ext uri="{BB962C8B-B14F-4D97-AF65-F5344CB8AC3E}">
        <p14:creationId xmlns:p14="http://schemas.microsoft.com/office/powerpoint/2010/main" val="938466734"/>
      </p:ext>
    </p:extLst>
  </p:cSld>
  <p:clrMap bg1="lt1" tx1="dk1" bg2="lt2" tx2="dk2" accent1="accent1" accent2="accent2" accent3="accent3" accent4="accent4" accent5="accent5" accent6="accent6" hlink="hlink" folHlink="folHlink"/>
  <p:sldLayoutIdLst>
    <p:sldLayoutId id="2147488141" r:id="rId1"/>
    <p:sldLayoutId id="2147488142" r:id="rId2"/>
    <p:sldLayoutId id="2147488143" r:id="rId3"/>
    <p:sldLayoutId id="2147488144" r:id="rId4"/>
    <p:sldLayoutId id="2147488145" r:id="rId5"/>
    <p:sldLayoutId id="2147488146" r:id="rId6"/>
    <p:sldLayoutId id="2147488147" r:id="rId7"/>
    <p:sldLayoutId id="2147488148" r:id="rId8"/>
    <p:sldLayoutId id="2147488149" r:id="rId9"/>
    <p:sldLayoutId id="2147488150" r:id="rId10"/>
    <p:sldLayoutId id="2147488151"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8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0" y="-171400"/>
            <a:ext cx="12191999" cy="6858000"/>
          </a:xfrm>
          <a:prstGeom prst="rect">
            <a:avLst/>
          </a:prstGeom>
        </p:spPr>
      </p:pic>
      <p:sp>
        <p:nvSpPr>
          <p:cNvPr id="3" name="부제 3"/>
          <p:cNvSpPr txBox="1">
            <a:spLocks/>
          </p:cNvSpPr>
          <p:nvPr/>
        </p:nvSpPr>
        <p:spPr bwMode="auto">
          <a:xfrm>
            <a:off x="551384" y="1728192"/>
            <a:ext cx="11613751"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u="sng" dirty="0">
                <a:latin typeface="Arial" panose="020B0604020202020204" pitchFamily="34" charset="0"/>
                <a:cs typeface="Arial" panose="020B0604020202020204" pitchFamily="34" charset="0"/>
              </a:rPr>
              <a:t>MAJOR SUBJECTS OF 2025-2, </a:t>
            </a:r>
            <a:r>
              <a:rPr lang="en-US" sz="6000" u="sng" dirty="0">
                <a:latin typeface="Arial" panose="020B0604020202020204" pitchFamily="34" charset="0"/>
                <a:cs typeface="Arial" panose="020B0604020202020204" pitchFamily="34" charset="0"/>
              </a:rPr>
              <a:t>VMC</a:t>
            </a:r>
            <a:endParaRPr lang="en-US" sz="6000" dirty="0">
              <a:latin typeface="Arial" panose="020B0604020202020204" pitchFamily="34" charset="0"/>
              <a:cs typeface="Arial" panose="020B0604020202020204" pitchFamily="34" charset="0"/>
            </a:endParaRPr>
          </a:p>
        </p:txBody>
      </p:sp>
      <p:sp>
        <p:nvSpPr>
          <p:cNvPr id="6" name="부제 3">
            <a:extLst>
              <a:ext uri="{FF2B5EF4-FFF2-40B4-BE49-F238E27FC236}">
                <a16:creationId xmlns:a16="http://schemas.microsoft.com/office/drawing/2014/main" id="{13E2923C-A0A9-45C9-84BD-CE30EA8645E5}"/>
              </a:ext>
            </a:extLst>
          </p:cNvPr>
          <p:cNvSpPr txBox="1">
            <a:spLocks/>
          </p:cNvSpPr>
          <p:nvPr/>
        </p:nvSpPr>
        <p:spPr bwMode="auto">
          <a:xfrm>
            <a:off x="3431701" y="3945880"/>
            <a:ext cx="511408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kumimoji="0" lang="en-US" altLang="ko-KR" sz="4400" b="0" dirty="0">
                <a:latin typeface="+mn-ea"/>
                <a:ea typeface="+mn-ea"/>
              </a:rPr>
              <a:t> </a:t>
            </a:r>
            <a:endParaRPr kumimoji="0" lang="ko-KR" altLang="en-US" sz="4400" b="0" dirty="0">
              <a:latin typeface="+mn-ea"/>
              <a:ea typeface="+mn-ea"/>
            </a:endParaRPr>
          </a:p>
        </p:txBody>
      </p:sp>
      <p:pic>
        <p:nvPicPr>
          <p:cNvPr id="5" name="그림 4">
            <a:extLst>
              <a:ext uri="{FF2B5EF4-FFF2-40B4-BE49-F238E27FC236}">
                <a16:creationId xmlns:a16="http://schemas.microsoft.com/office/drawing/2014/main" id="{48177D07-9084-4999-9DCE-AA319226C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195" y="3060550"/>
            <a:ext cx="1943100" cy="1952625"/>
          </a:xfrm>
          <a:prstGeom prst="rect">
            <a:avLst/>
          </a:prstGeom>
        </p:spPr>
      </p:pic>
    </p:spTree>
    <p:extLst>
      <p:ext uri="{BB962C8B-B14F-4D97-AF65-F5344CB8AC3E}">
        <p14:creationId xmlns:p14="http://schemas.microsoft.com/office/powerpoint/2010/main" val="179373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0EFACFB-29EC-4D17-BC3A-9CA2BFDE0EAA}"/>
              </a:ext>
            </a:extLst>
          </p:cNvPr>
          <p:cNvSpPr>
            <a:spLocks noGrp="1"/>
          </p:cNvSpPr>
          <p:nvPr>
            <p:ph type="title"/>
          </p:nvPr>
        </p:nvSpPr>
        <p:spPr>
          <a:xfrm>
            <a:off x="609600" y="1196752"/>
            <a:ext cx="10972800" cy="1143000"/>
          </a:xfrm>
        </p:spPr>
        <p:txBody>
          <a:bodyPr/>
          <a:lstStyle/>
          <a:p>
            <a:r>
              <a:rPr lang="en-US" b="1" u="sng" dirty="0">
                <a:latin typeface="Arial" panose="020B0604020202020204" pitchFamily="34" charset="0"/>
                <a:cs typeface="Arial" panose="020B0604020202020204" pitchFamily="34" charset="0"/>
              </a:rPr>
              <a:t>5. Lecturers</a:t>
            </a:r>
            <a:br>
              <a:rPr lang="en-US" b="1" u="sng" dirty="0">
                <a:latin typeface="Arial" panose="020B0604020202020204" pitchFamily="34" charset="0"/>
                <a:cs typeface="Arial" panose="020B0604020202020204" pitchFamily="34" charset="0"/>
              </a:rPr>
            </a:br>
            <a:r>
              <a:rPr lang="en-US" sz="2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Expert lecturers serve according to the topic of the lecture</a:t>
            </a:r>
            <a:r>
              <a:rPr lang="en-US" sz="4400" kern="100" spc="0" dirty="0">
                <a:solidFill>
                  <a:srgbClr val="000000"/>
                </a:solidFill>
                <a:effectLst/>
                <a:latin typeface="맑은 고딕" panose="020B0503020000020004" pitchFamily="50" charset="-127"/>
                <a:ea typeface="맑은 고딕" panose="020B0503020000020004" pitchFamily="50" charset="-127"/>
              </a:rPr>
              <a:t>.</a:t>
            </a:r>
            <a:br>
              <a:rPr lang="en-US" sz="4400" kern="0" spc="0" dirty="0">
                <a:solidFill>
                  <a:srgbClr val="000000"/>
                </a:solidFill>
                <a:effectLst/>
                <a:latin typeface="함초롬바탕" panose="02030604000101010101" pitchFamily="18" charset="-127"/>
              </a:rPr>
            </a:br>
            <a:endParaRPr lang="en-US" b="1"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0E4E1C-0776-4955-8BDD-B0F556704F97}"/>
              </a:ext>
            </a:extLst>
          </p:cNvPr>
          <p:cNvSpPr txBox="1"/>
          <p:nvPr/>
        </p:nvSpPr>
        <p:spPr>
          <a:xfrm>
            <a:off x="2855640" y="2132856"/>
            <a:ext cx="6096000" cy="3486211"/>
          </a:xfrm>
          <a:prstGeom prst="rect">
            <a:avLst/>
          </a:prstGeom>
          <a:noFill/>
        </p:spPr>
        <p:txBody>
          <a:bodyPr wrap="square">
            <a:spAutoFit/>
          </a:bodyPr>
          <a:lstStyle/>
          <a:p>
            <a:pPr marL="0" marR="0" indent="0" algn="just" fontAlgn="base" latinLnBrk="1">
              <a:lnSpc>
                <a:spcPct val="107000"/>
              </a:lnSpc>
              <a:spcBef>
                <a:spcPts val="0"/>
              </a:spcBef>
              <a:spcAft>
                <a:spcPts val="800"/>
              </a:spcAft>
            </a:pPr>
            <a:endParaRPr lang="en-US" sz="24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Dr. Paul Lee (Bible and Discipleship Training)</a:t>
            </a:r>
            <a:endParaRPr lang="en-US" sz="2000" b="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Dr. James Lee (Family and Spirituality Training)</a:t>
            </a:r>
            <a:endParaRPr lang="en-US" sz="2000" b="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Dr. D.H. Shin (Mission Practice and Field)</a:t>
            </a:r>
            <a:endParaRPr lang="en-US" sz="2000" b="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Prof. T.Y. Choi (Mission Theology and History)</a:t>
            </a:r>
            <a:endParaRPr lang="en-US" sz="2000" b="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Dr. E.J. Shin (Church Education for Children and Y   </a:t>
            </a:r>
          </a:p>
          <a:p>
            <a:pPr marL="0" marR="0" indent="0" algn="just" fontAlgn="base" latinLnBrk="1">
              <a:lnSpc>
                <a:spcPct val="107000"/>
              </a:lnSpc>
              <a:spcBef>
                <a:spcPts val="0"/>
              </a:spcBef>
              <a:spcAft>
                <a:spcPts val="800"/>
              </a:spcAft>
            </a:pPr>
            <a:r>
              <a:rPr lang="en-US" sz="2000" b="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  </a:t>
            </a:r>
            <a:r>
              <a:rPr lang="en-US" sz="2000" b="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outh</a:t>
            </a: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t>
            </a:r>
            <a:endParaRPr lang="en-US" sz="2000" b="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Rev. Christopher (Mission in </a:t>
            </a:r>
            <a:r>
              <a:rPr lang="en-US" sz="2000" b="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the </a:t>
            </a: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African Context</a:t>
            </a:r>
            <a:r>
              <a:rPr lang="en-US" sz="2000" b="0" kern="100" spc="0" dirty="0">
                <a:solidFill>
                  <a:srgbClr val="000000"/>
                </a:solidFill>
                <a:effectLst/>
                <a:latin typeface="맑은 고딕" panose="020B0503020000020004" pitchFamily="50" charset="-127"/>
                <a:ea typeface="맑은 고딕" panose="020B0503020000020004" pitchFamily="50" charset="-127"/>
              </a:rPr>
              <a:t>)</a:t>
            </a:r>
            <a:endParaRPr lang="en-US" sz="2000" b="0" kern="0" spc="0" dirty="0">
              <a:solidFill>
                <a:srgbClr val="000000"/>
              </a:solidFill>
              <a:effectLst/>
              <a:latin typeface="함초롬바탕" panose="02030604000101010101" pitchFamily="18" charset="-127"/>
            </a:endParaRPr>
          </a:p>
        </p:txBody>
      </p:sp>
    </p:spTree>
    <p:extLst>
      <p:ext uri="{BB962C8B-B14F-4D97-AF65-F5344CB8AC3E}">
        <p14:creationId xmlns:p14="http://schemas.microsoft.com/office/powerpoint/2010/main" val="102656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B9532BA-1D20-4F4D-A48A-1BCE4383C942}"/>
              </a:ext>
            </a:extLst>
          </p:cNvPr>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Prayer Request</a:t>
            </a:r>
          </a:p>
        </p:txBody>
      </p:sp>
      <p:sp>
        <p:nvSpPr>
          <p:cNvPr id="3" name="내용 개체 틀 2">
            <a:extLst>
              <a:ext uri="{FF2B5EF4-FFF2-40B4-BE49-F238E27FC236}">
                <a16:creationId xmlns:a16="http://schemas.microsoft.com/office/drawing/2014/main" id="{2C49C016-8EE4-4E6D-8F45-60F54B7181D5}"/>
              </a:ext>
            </a:extLst>
          </p:cNvPr>
          <p:cNvSpPr>
            <a:spLocks noGrp="1"/>
          </p:cNvSpPr>
          <p:nvPr>
            <p:ph idx="1"/>
          </p:nvPr>
        </p:nvSpPr>
        <p:spPr>
          <a:xfrm>
            <a:off x="609600" y="1600202"/>
            <a:ext cx="6062464" cy="4525433"/>
          </a:xfrm>
        </p:spPr>
        <p:txBody>
          <a:bodyPr/>
          <a:lstStyle/>
          <a:p>
            <a:pPr marL="0" marR="0" indent="0" algn="just" fontAlgn="base" latinLnBrk="1">
              <a:lnSpc>
                <a:spcPct val="107000"/>
              </a:lnSpc>
              <a:spcBef>
                <a:spcPts val="0"/>
              </a:spcBef>
              <a:spcAft>
                <a:spcPts val="800"/>
              </a:spcAft>
              <a:buNone/>
            </a:pPr>
            <a:endParaRPr lang="en-US" sz="1800" kern="0" spc="0" dirty="0">
              <a:solidFill>
                <a:srgbClr val="000000"/>
              </a:solidFill>
              <a:effectLst/>
              <a:latin typeface="함초롬바탕" panose="02030604000101010101" pitchFamily="18" charset="-127"/>
            </a:endParaRPr>
          </a:p>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Please pray once a day for VMC and the second semester lectures.</a:t>
            </a:r>
          </a:p>
          <a:p>
            <a:pPr marL="0" marR="0" indent="0" algn="just" fontAlgn="base" latinLnBrk="1">
              <a:lnSpc>
                <a:spcPct val="107000"/>
              </a:lnSpc>
              <a:spcBef>
                <a:spcPts val="0"/>
              </a:spcBef>
              <a:spcAft>
                <a:spcPts val="800"/>
              </a:spcAft>
            </a:pP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Please pray for Dr. Paul and the lecturers.</a:t>
            </a:r>
          </a:p>
          <a:p>
            <a:pPr marL="0" marR="0" indent="0" algn="just" fontAlgn="base" latinLnBrk="1">
              <a:lnSpc>
                <a:spcPct val="107000"/>
              </a:lnSpc>
              <a:spcBef>
                <a:spcPts val="0"/>
              </a:spcBef>
              <a:spcAft>
                <a:spcPts val="800"/>
              </a:spcAft>
            </a:pP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Please pray that many African students (and pastors) with passion and vision for </a:t>
            </a: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missions will participate, and that much African missions will bear fruit through VMC</a:t>
            </a:r>
            <a:r>
              <a:rPr lang="en-US" sz="2000" kern="100" spc="0" dirty="0">
                <a:solidFill>
                  <a:srgbClr val="000000"/>
                </a:solidFill>
                <a:effectLst/>
                <a:latin typeface="맑은 고딕" panose="020B0503020000020004" pitchFamily="50" charset="-127"/>
                <a:ea typeface="맑은 고딕" panose="020B0503020000020004" pitchFamily="50" charset="-127"/>
              </a:rPr>
              <a:t>.</a:t>
            </a:r>
            <a:endParaRPr lang="en-US" sz="2000" kern="0" spc="0" dirty="0">
              <a:solidFill>
                <a:srgbClr val="000000"/>
              </a:solidFill>
              <a:effectLst/>
              <a:latin typeface="함초롬바탕" panose="02030604000101010101" pitchFamily="18" charset="-127"/>
            </a:endParaRPr>
          </a:p>
          <a:p>
            <a:endParaRPr lang="en-US" dirty="0"/>
          </a:p>
        </p:txBody>
      </p:sp>
      <p:pic>
        <p:nvPicPr>
          <p:cNvPr id="4" name="그림 3">
            <a:extLst>
              <a:ext uri="{FF2B5EF4-FFF2-40B4-BE49-F238E27FC236}">
                <a16:creationId xmlns:a16="http://schemas.microsoft.com/office/drawing/2014/main" id="{D0D6A9D8-F134-430B-8393-6E2CE711F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44" y="2132856"/>
            <a:ext cx="4334272" cy="3168352"/>
          </a:xfrm>
          <a:prstGeom prst="rect">
            <a:avLst/>
          </a:prstGeom>
        </p:spPr>
      </p:pic>
    </p:spTree>
    <p:extLst>
      <p:ext uri="{BB962C8B-B14F-4D97-AF65-F5344CB8AC3E}">
        <p14:creationId xmlns:p14="http://schemas.microsoft.com/office/powerpoint/2010/main" val="249615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449A7F2-3BC2-432B-8D0C-33F8E35060F4}"/>
              </a:ext>
            </a:extLst>
          </p:cNvPr>
          <p:cNvSpPr txBox="1"/>
          <p:nvPr/>
        </p:nvSpPr>
        <p:spPr>
          <a:xfrm>
            <a:off x="778733" y="878491"/>
            <a:ext cx="6768752" cy="4923464"/>
          </a:xfrm>
          <a:prstGeom prst="rect">
            <a:avLst/>
          </a:prstGeom>
          <a:noFill/>
        </p:spPr>
        <p:txBody>
          <a:bodyPr wrap="square">
            <a:spAutoFit/>
          </a:bodyPr>
          <a:lstStyle/>
          <a:p>
            <a:pPr marL="0" marR="0" indent="0" algn="just" fontAlgn="base" latinLnBrk="1">
              <a:lnSpc>
                <a:spcPct val="107000"/>
              </a:lnSpc>
              <a:spcBef>
                <a:spcPts val="0"/>
              </a:spcBef>
              <a:spcAft>
                <a:spcPts val="800"/>
              </a:spcAft>
            </a:pPr>
            <a:r>
              <a:rPr lang="en-US" sz="24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Established to train and dispatch overseas missionaries and missionary church workers for Africa, VMC will offer training in the following key subjects in the 2025-2 semester:</a:t>
            </a:r>
          </a:p>
          <a:p>
            <a:pPr marL="0" marR="0" indent="0" algn="just" fontAlgn="base" latinLnBrk="1">
              <a:lnSpc>
                <a:spcPct val="107000"/>
              </a:lnSpc>
              <a:spcBef>
                <a:spcPts val="0"/>
              </a:spcBef>
              <a:spcAft>
                <a:spcPts val="800"/>
              </a:spcAft>
            </a:pPr>
            <a:endParaRPr lang="en-US" sz="2400" b="0" kern="100" dirty="0">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endParaRPr lang="en-US" sz="2400" b="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400" u="sng"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Subjects</a:t>
            </a:r>
            <a:r>
              <a:rPr lang="en-US" sz="24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DTS (Discipleship Training School), DMS (Discipleship Mission School)</a:t>
            </a:r>
            <a:endParaRPr lang="en-US" sz="2400" b="0" kern="100" dirty="0">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endParaRPr lang="en-US" sz="24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r>
              <a:rPr lang="en-US" sz="2400" u="sng"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Period</a:t>
            </a:r>
            <a:r>
              <a:rPr lang="en-US" sz="24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September 29 (Mon) - November 16 (Sun) (6 weeks) (</a:t>
            </a:r>
            <a:r>
              <a:rPr lang="en-US" sz="2400" b="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Nakawuka</a:t>
            </a:r>
            <a:r>
              <a:rPr lang="en-US" sz="24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Campus)</a:t>
            </a:r>
            <a:endParaRPr lang="en-US" sz="2400" b="0" kern="0" spc="0" dirty="0">
              <a:solidFill>
                <a:srgbClr val="000000"/>
              </a:solidFill>
              <a:effectLst/>
              <a:latin typeface="Arial" panose="020B0604020202020204" pitchFamily="34" charset="0"/>
              <a:cs typeface="Arial" panose="020B0604020202020204" pitchFamily="34" charset="0"/>
            </a:endParaRPr>
          </a:p>
        </p:txBody>
      </p:sp>
      <p:pic>
        <p:nvPicPr>
          <p:cNvPr id="11" name="그림 10">
            <a:extLst>
              <a:ext uri="{FF2B5EF4-FFF2-40B4-BE49-F238E27FC236}">
                <a16:creationId xmlns:a16="http://schemas.microsoft.com/office/drawing/2014/main" id="{6BBAB3B4-1828-44CA-A3BD-B8B65DA71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8227" y="3517778"/>
            <a:ext cx="3162987" cy="2530390"/>
          </a:xfrm>
          <a:prstGeom prst="rect">
            <a:avLst/>
          </a:prstGeom>
        </p:spPr>
      </p:pic>
      <p:pic>
        <p:nvPicPr>
          <p:cNvPr id="4" name="그림 3">
            <a:extLst>
              <a:ext uri="{FF2B5EF4-FFF2-40B4-BE49-F238E27FC236}">
                <a16:creationId xmlns:a16="http://schemas.microsoft.com/office/drawing/2014/main" id="{C0CB0147-086A-4C8F-A23E-65C9C8474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892" y="602049"/>
            <a:ext cx="3561658" cy="2738174"/>
          </a:xfrm>
          <a:prstGeom prst="rect">
            <a:avLst/>
          </a:prstGeom>
        </p:spPr>
      </p:pic>
    </p:spTree>
    <p:extLst>
      <p:ext uri="{BB962C8B-B14F-4D97-AF65-F5344CB8AC3E}">
        <p14:creationId xmlns:p14="http://schemas.microsoft.com/office/powerpoint/2010/main" val="329183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E67DA4-BA02-4FB3-93A3-AB92D8A8B3B6}"/>
              </a:ext>
            </a:extLst>
          </p:cNvPr>
          <p:cNvSpPr>
            <a:spLocks noGrp="1"/>
          </p:cNvSpPr>
          <p:nvPr>
            <p:ph type="title"/>
          </p:nvPr>
        </p:nvSpPr>
        <p:spPr>
          <a:xfrm>
            <a:off x="551384" y="-171400"/>
            <a:ext cx="10515600" cy="1325563"/>
          </a:xfrm>
        </p:spPr>
        <p:txBody>
          <a:bodyPr>
            <a:normAutofit fontScale="90000"/>
          </a:bodyPr>
          <a:lstStyle/>
          <a:p>
            <a:br>
              <a:rPr lang="en-US" sz="3200" b="1" u="sng" dirty="0">
                <a:latin typeface="Arial" panose="020B0604020202020204" pitchFamily="34" charset="0"/>
                <a:cs typeface="Arial" panose="020B0604020202020204" pitchFamily="34" charset="0"/>
              </a:rPr>
            </a:br>
            <a:br>
              <a:rPr lang="en-US" sz="3200" b="1" u="sng" dirty="0">
                <a:latin typeface="Arial" panose="020B0604020202020204" pitchFamily="34" charset="0"/>
                <a:cs typeface="Arial" panose="020B0604020202020204" pitchFamily="34" charset="0"/>
              </a:rPr>
            </a:br>
            <a:r>
              <a:rPr lang="en-US" sz="4000" b="1" u="sng" dirty="0">
                <a:latin typeface="Arial" panose="020B0604020202020204" pitchFamily="34" charset="0"/>
                <a:cs typeface="Arial" panose="020B0604020202020204" pitchFamily="34" charset="0"/>
              </a:rPr>
              <a:t>3.  DTS (Discipleship Training School)</a:t>
            </a:r>
            <a:br>
              <a:rPr lang="en-US" sz="3200" b="1" u="sng" dirty="0">
                <a:latin typeface="Arial" panose="020B0604020202020204" pitchFamily="34" charset="0"/>
                <a:cs typeface="Arial" panose="020B0604020202020204" pitchFamily="34" charset="0"/>
              </a:rPr>
            </a:br>
            <a:r>
              <a:rPr lang="en-US" sz="3200" b="1" u="sng" dirty="0">
                <a:latin typeface="Arial" panose="020B0604020202020204" pitchFamily="34" charset="0"/>
                <a:cs typeface="Arial" panose="020B0604020202020204" pitchFamily="34" charset="0"/>
              </a:rPr>
              <a:t> </a:t>
            </a:r>
          </a:p>
        </p:txBody>
      </p:sp>
      <p:sp>
        <p:nvSpPr>
          <p:cNvPr id="3" name="내용 개체 틀 2">
            <a:extLst>
              <a:ext uri="{FF2B5EF4-FFF2-40B4-BE49-F238E27FC236}">
                <a16:creationId xmlns:a16="http://schemas.microsoft.com/office/drawing/2014/main" id="{6E8C1845-8E2D-4839-8E0D-1B4616A9DEEC}"/>
              </a:ext>
            </a:extLst>
          </p:cNvPr>
          <p:cNvSpPr>
            <a:spLocks noGrp="1"/>
          </p:cNvSpPr>
          <p:nvPr>
            <p:ph idx="1"/>
          </p:nvPr>
        </p:nvSpPr>
        <p:spPr>
          <a:xfrm>
            <a:off x="983432" y="1268760"/>
            <a:ext cx="10515600" cy="5241303"/>
          </a:xfrm>
        </p:spPr>
        <p:txBody>
          <a:bodyPr>
            <a:normAutofit lnSpcReduction="10000"/>
          </a:bodyPr>
          <a:lstStyle/>
          <a:p>
            <a:pPr marL="457200" marR="0" indent="-457200" algn="l" fontAlgn="base" latinLnBrk="0">
              <a:lnSpc>
                <a:spcPct val="105000"/>
              </a:lnSpc>
              <a:spcBef>
                <a:spcPts val="500"/>
              </a:spcBef>
              <a:spcAft>
                <a:spcPts val="1000"/>
              </a:spcAft>
              <a:buAutoNum type="arabicPeriod"/>
            </a:pPr>
            <a:r>
              <a:rPr lang="en-US" sz="2800" b="1" u="sng"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Objectives</a:t>
            </a:r>
          </a:p>
          <a:p>
            <a:pPr marL="0" marR="0" indent="0" algn="l" fontAlgn="base" latinLnBrk="0">
              <a:lnSpc>
                <a:spcPct val="105000"/>
              </a:lnSpc>
              <a:spcBef>
                <a:spcPts val="500"/>
              </a:spcBef>
              <a:spcAft>
                <a:spcPts val="1000"/>
              </a:spcAft>
              <a:buNone/>
            </a:pPr>
            <a:r>
              <a:rPr lang="en-US" sz="22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The aim of this course is to enable learners to; acquire knowledge and skill of the discipleship training, practice it in daily life, and help to nurture and train them to be disciples of Jesus Christ </a:t>
            </a:r>
          </a:p>
          <a:p>
            <a:pPr marL="0" marR="0" indent="0" algn="l" fontAlgn="base" latinLnBrk="0">
              <a:lnSpc>
                <a:spcPct val="105000"/>
              </a:lnSpc>
              <a:spcBef>
                <a:spcPts val="500"/>
              </a:spcBef>
              <a:spcAft>
                <a:spcPts val="1000"/>
              </a:spcAft>
            </a:pPr>
            <a:endParaRPr lang="en-US" sz="2200" kern="0" dirty="0">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marR="0" indent="0" algn="l" fontAlgn="base" latinLnBrk="0">
              <a:lnSpc>
                <a:spcPct val="105000"/>
              </a:lnSpc>
              <a:spcBef>
                <a:spcPts val="500"/>
              </a:spcBef>
              <a:spcAft>
                <a:spcPts val="1000"/>
              </a:spcAft>
              <a:buNone/>
            </a:pPr>
            <a:r>
              <a:rPr lang="en-US" sz="2200" b="1" kern="0" spc="0" dirty="0">
                <a:solidFill>
                  <a:srgbClr val="000000"/>
                </a:solidFill>
                <a:effectLst/>
                <a:latin typeface="Arial" panose="020B0604020202020204" pitchFamily="34" charset="0"/>
                <a:ea typeface="굴림" panose="020B0600000101010101" pitchFamily="50" charset="-127"/>
                <a:cs typeface="Arial" panose="020B0604020202020204" pitchFamily="34" charset="0"/>
              </a:rPr>
              <a:t>. </a:t>
            </a:r>
            <a:r>
              <a:rPr lang="en-US" sz="22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Ephesians 4:12, ‘to equip his people for works of service, so that the body of Christ maybe built up’</a:t>
            </a:r>
            <a:endParaRPr lang="en-US" sz="2200"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2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2 Tim 2:2, ‘And all things you have heard me say in the presence of many witnesses entrust to reliable people who will also be qualified to teach others’ </a:t>
            </a:r>
            <a:endParaRPr lang="en-US" sz="2200"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2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Mt 28:19-20, ‘Therefore go and make disciples of all nations, baptizing them in the name of the Father and of the Son and of the Holy Spirit, and teaching them to obey everything I commanded you’.</a:t>
            </a:r>
            <a:endParaRPr lang="en-US" sz="2200" kern="0" spc="0" dirty="0">
              <a:solidFill>
                <a:srgbClr val="000000"/>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699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D370583-8207-4B28-8FF0-4B7DF4CFBBDF}"/>
              </a:ext>
            </a:extLst>
          </p:cNvPr>
          <p:cNvSpPr>
            <a:spLocks noGrp="1"/>
          </p:cNvSpPr>
          <p:nvPr>
            <p:ph type="title"/>
          </p:nvPr>
        </p:nvSpPr>
        <p:spPr/>
        <p:txBody>
          <a:bodyPr/>
          <a:lstStyle/>
          <a:p>
            <a:endParaRPr lang="en-US"/>
          </a:p>
        </p:txBody>
      </p:sp>
      <p:pic>
        <p:nvPicPr>
          <p:cNvPr id="5" name="내용 개체 틀 4">
            <a:extLst>
              <a:ext uri="{FF2B5EF4-FFF2-40B4-BE49-F238E27FC236}">
                <a16:creationId xmlns:a16="http://schemas.microsoft.com/office/drawing/2014/main" id="{231C84DC-FE36-47BF-B6EB-C38A4DE702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116" y="0"/>
            <a:ext cx="11201400" cy="6127750"/>
          </a:xfrm>
        </p:spPr>
      </p:pic>
    </p:spTree>
    <p:extLst>
      <p:ext uri="{BB962C8B-B14F-4D97-AF65-F5344CB8AC3E}">
        <p14:creationId xmlns:p14="http://schemas.microsoft.com/office/powerpoint/2010/main" val="194519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D80B22-E508-4969-AE1A-BEDF37AFD2AF}"/>
              </a:ext>
            </a:extLst>
          </p:cNvPr>
          <p:cNvSpPr>
            <a:spLocks noGrp="1"/>
          </p:cNvSpPr>
          <p:nvPr>
            <p:ph type="title"/>
          </p:nvPr>
        </p:nvSpPr>
        <p:spPr>
          <a:xfrm>
            <a:off x="304800" y="-132080"/>
            <a:ext cx="10739120" cy="1914843"/>
          </a:xfrm>
        </p:spPr>
        <p:txBody>
          <a:bodyPr>
            <a:normAutofit/>
          </a:bodyPr>
          <a:lstStyle/>
          <a:p>
            <a:r>
              <a:rPr lang="en-US" sz="3200" b="1" u="sng" dirty="0">
                <a:latin typeface="Arial" panose="020B0604020202020204" pitchFamily="34" charset="0"/>
                <a:cs typeface="Arial" panose="020B0604020202020204" pitchFamily="34" charset="0"/>
              </a:rPr>
              <a:t>3) Contents</a:t>
            </a:r>
          </a:p>
        </p:txBody>
      </p:sp>
      <p:graphicFrame>
        <p:nvGraphicFramePr>
          <p:cNvPr id="4" name="내용 개체 틀 3">
            <a:extLst>
              <a:ext uri="{FF2B5EF4-FFF2-40B4-BE49-F238E27FC236}">
                <a16:creationId xmlns:a16="http://schemas.microsoft.com/office/drawing/2014/main" id="{8AE06448-9358-4F15-B0D1-8F03AF625281}"/>
              </a:ext>
            </a:extLst>
          </p:cNvPr>
          <p:cNvGraphicFramePr>
            <a:graphicFrameLocks noGrp="1"/>
          </p:cNvGraphicFramePr>
          <p:nvPr>
            <p:ph idx="1"/>
          </p:nvPr>
        </p:nvGraphicFramePr>
        <p:xfrm>
          <a:off x="396240" y="1259840"/>
          <a:ext cx="11338560" cy="5366932"/>
        </p:xfrm>
        <a:graphic>
          <a:graphicData uri="http://schemas.openxmlformats.org/drawingml/2006/table">
            <a:tbl>
              <a:tblPr/>
              <a:tblGrid>
                <a:gridCol w="2834640">
                  <a:extLst>
                    <a:ext uri="{9D8B030D-6E8A-4147-A177-3AD203B41FA5}">
                      <a16:colId xmlns:a16="http://schemas.microsoft.com/office/drawing/2014/main" val="2133348577"/>
                    </a:ext>
                  </a:extLst>
                </a:gridCol>
                <a:gridCol w="2680806">
                  <a:extLst>
                    <a:ext uri="{9D8B030D-6E8A-4147-A177-3AD203B41FA5}">
                      <a16:colId xmlns:a16="http://schemas.microsoft.com/office/drawing/2014/main" val="3412952473"/>
                    </a:ext>
                  </a:extLst>
                </a:gridCol>
                <a:gridCol w="2988474">
                  <a:extLst>
                    <a:ext uri="{9D8B030D-6E8A-4147-A177-3AD203B41FA5}">
                      <a16:colId xmlns:a16="http://schemas.microsoft.com/office/drawing/2014/main" val="2432490819"/>
                    </a:ext>
                  </a:extLst>
                </a:gridCol>
                <a:gridCol w="2834640">
                  <a:extLst>
                    <a:ext uri="{9D8B030D-6E8A-4147-A177-3AD203B41FA5}">
                      <a16:colId xmlns:a16="http://schemas.microsoft.com/office/drawing/2014/main" val="2858775586"/>
                    </a:ext>
                  </a:extLst>
                </a:gridCol>
              </a:tblGrid>
              <a:tr h="508820">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Stage </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Purpose</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Unit</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Contents</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592039"/>
                  </a:ext>
                </a:extLst>
              </a:tr>
              <a:tr h="624314">
                <a:tc rowSpan="2">
                  <a:txBody>
                    <a:bodyPr/>
                    <a:lstStyle/>
                    <a:p>
                      <a:pPr marL="0" marR="0" indent="0" algn="l" fontAlgn="base" latinLnBrk="0">
                        <a:lnSpc>
                          <a:spcPct val="105000"/>
                        </a:lnSpc>
                        <a:spcBef>
                          <a:spcPts val="500"/>
                        </a:spcBef>
                        <a:spcAft>
                          <a:spcPts val="1000"/>
                        </a:spcAft>
                      </a:pPr>
                      <a:r>
                        <a:rPr lang="en-US" sz="1600" b="1" i="1"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Conversion</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rowSpan="2">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Establishing a basic relationship with God through fellowship and prayer</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Fellowship </a:t>
                      </a:r>
                      <a:endParaRPr lang="en-US" sz="1600" kern="0" spc="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Habituation of a Basic Relationship with God</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18482"/>
                  </a:ext>
                </a:extLst>
              </a:tr>
              <a:tr h="556115">
                <a:tc vMerge="1">
                  <a:txBody>
                    <a:bodyPr/>
                    <a:lstStyle/>
                    <a:p>
                      <a:endParaRPr lang="en-US"/>
                    </a:p>
                  </a:txBody>
                  <a:tcPr/>
                </a:tc>
                <a:tc vMerge="1">
                  <a:txBody>
                    <a:bodyPr/>
                    <a:lstStyle/>
                    <a:p>
                      <a:endParaRPr lang="en-US"/>
                    </a:p>
                  </a:txBody>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Prayer </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Preparation and Practice of Prayer</a:t>
                      </a:r>
                      <a:endParaRPr lang="en-US" sz="1600" kern="0" spc="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37407"/>
                  </a:ext>
                </a:extLst>
              </a:tr>
              <a:tr h="424546">
                <a:tc rowSpan="2">
                  <a:txBody>
                    <a:bodyPr/>
                    <a:lstStyle/>
                    <a:p>
                      <a:pPr marL="0" marR="0" indent="0" algn="l" fontAlgn="base" latinLnBrk="0">
                        <a:lnSpc>
                          <a:spcPct val="105000"/>
                        </a:lnSpc>
                        <a:spcBef>
                          <a:spcPts val="500"/>
                        </a:spcBef>
                        <a:spcAft>
                          <a:spcPts val="1000"/>
                        </a:spcAft>
                      </a:pPr>
                      <a:r>
                        <a:rPr lang="en-US" sz="1600" b="1" i="1"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Community </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rowSpan="2">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Basic belief in Christ and belonging to the church community</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3. Faith </a:t>
                      </a:r>
                      <a:endParaRPr lang="en-US" sz="1600" kern="0" spc="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Basic Faith through Gal 2:20</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892015"/>
                  </a:ext>
                </a:extLst>
              </a:tr>
              <a:tr h="556115">
                <a:tc vMerge="1">
                  <a:txBody>
                    <a:bodyPr/>
                    <a:lstStyle/>
                    <a:p>
                      <a:endParaRPr lang="en-US"/>
                    </a:p>
                  </a:txBody>
                  <a:tcPr/>
                </a:tc>
                <a:tc vMerge="1">
                  <a:txBody>
                    <a:bodyPr/>
                    <a:lstStyle/>
                    <a:p>
                      <a:endParaRPr lang="en-US"/>
                    </a:p>
                  </a:txBody>
                  <a:tcPr/>
                </a:tc>
                <a:tc>
                  <a:txBody>
                    <a:bodyPr/>
                    <a:lstStyle/>
                    <a:p>
                      <a:pPr marL="0" marR="0" indent="0" algn="l" fontAlgn="base" latinLnBrk="0">
                        <a:lnSpc>
                          <a:spcPct val="105000"/>
                        </a:lnSpc>
                        <a:spcBef>
                          <a:spcPts val="500"/>
                        </a:spcBef>
                        <a:spcAft>
                          <a:spcPts val="1000"/>
                        </a:spcAft>
                      </a:pPr>
                      <a:r>
                        <a:rPr lang="en-US" sz="1600" kern="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4. Cell Community</a:t>
                      </a:r>
                      <a:endParaRPr lang="en-US" sz="1600" kern="0" spc="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Belonging to Church community and small groups</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903806"/>
                  </a:ext>
                </a:extLst>
              </a:tr>
              <a:tr h="824081">
                <a:tc rowSpan="2">
                  <a:txBody>
                    <a:bodyPr/>
                    <a:lstStyle/>
                    <a:p>
                      <a:pPr marL="0" marR="0" indent="0" algn="l" fontAlgn="base" latinLnBrk="0">
                        <a:lnSpc>
                          <a:spcPct val="105000"/>
                        </a:lnSpc>
                        <a:spcBef>
                          <a:spcPts val="500"/>
                        </a:spcBef>
                        <a:spcAft>
                          <a:spcPts val="1000"/>
                        </a:spcAft>
                      </a:pPr>
                      <a:r>
                        <a:rPr lang="en-US" sz="1600" b="1" i="1"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Commitment</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rowSpan="2">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Discipleship of the personal and communal life for commitment to Christ</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5. Spiritual Life</a:t>
                      </a:r>
                      <a:endParaRPr lang="en-US" sz="1600" kern="0" spc="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Disciple's personal and spiritual life training</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005354"/>
                  </a:ext>
                </a:extLst>
              </a:tr>
              <a:tr h="624314">
                <a:tc vMerge="1">
                  <a:txBody>
                    <a:bodyPr/>
                    <a:lstStyle/>
                    <a:p>
                      <a:endParaRPr lang="en-US"/>
                    </a:p>
                  </a:txBody>
                  <a:tcPr/>
                </a:tc>
                <a:tc vMerge="1">
                  <a:txBody>
                    <a:bodyPr/>
                    <a:lstStyle/>
                    <a:p>
                      <a:endParaRPr lang="en-US"/>
                    </a:p>
                  </a:txBody>
                  <a:tcPr/>
                </a:tc>
                <a:tc>
                  <a:txBody>
                    <a:bodyPr/>
                    <a:lstStyle/>
                    <a:p>
                      <a:pPr marL="0" marR="0" indent="0" algn="l" fontAlgn="base" latinLnBrk="0">
                        <a:lnSpc>
                          <a:spcPct val="105000"/>
                        </a:lnSpc>
                        <a:spcBef>
                          <a:spcPts val="500"/>
                        </a:spcBef>
                        <a:spcAft>
                          <a:spcPts val="1000"/>
                        </a:spcAft>
                      </a:pPr>
                      <a:r>
                        <a:rPr lang="en-US" sz="1600" kern="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6. Spiritual Discipline </a:t>
                      </a:r>
                      <a:endParaRPr lang="en-US" sz="1600" kern="0" spc="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Relational and communal life training</a:t>
                      </a:r>
                      <a:endParaRPr lang="en-US" sz="1600" kern="0" spc="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024491"/>
                  </a:ext>
                </a:extLst>
              </a:tr>
              <a:tr h="824081">
                <a:tc rowSpan="2">
                  <a:txBody>
                    <a:bodyPr/>
                    <a:lstStyle/>
                    <a:p>
                      <a:pPr marL="0" marR="0" indent="0" algn="l" fontAlgn="base" latinLnBrk="0">
                        <a:lnSpc>
                          <a:spcPct val="105000"/>
                        </a:lnSpc>
                        <a:spcBef>
                          <a:spcPts val="500"/>
                        </a:spcBef>
                        <a:spcAft>
                          <a:spcPts val="1000"/>
                        </a:spcAft>
                      </a:pPr>
                      <a:r>
                        <a:rPr lang="en-US" sz="1600" b="1" i="1"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Commission</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rowSpan="2">
                  <a:txBody>
                    <a:bodyPr/>
                    <a:lstStyle/>
                    <a:p>
                      <a:pPr marL="0" marR="0" indent="0" algn="l" fontAlgn="base" latinLnBrk="0">
                        <a:lnSpc>
                          <a:spcPct val="105000"/>
                        </a:lnSpc>
                        <a:spcBef>
                          <a:spcPts val="500"/>
                        </a:spcBef>
                        <a:spcAft>
                          <a:spcPts val="1000"/>
                        </a:spcAft>
                      </a:pPr>
                      <a:r>
                        <a:rPr lang="en-US" sz="1600" kern="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Missional practice for the reproduction of discipleship and world mission</a:t>
                      </a:r>
                      <a:endParaRPr lang="en-US" sz="1600" kern="0" spc="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7. Ministry</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Pastoral leadership through Nehemiah</a:t>
                      </a:r>
                      <a:endParaRPr lang="en-US" sz="1600" kern="0" spc="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460259"/>
                  </a:ext>
                </a:extLst>
              </a:tr>
              <a:tr h="424546">
                <a:tc vMerge="1">
                  <a:txBody>
                    <a:bodyPr/>
                    <a:lstStyle/>
                    <a:p>
                      <a:endParaRPr lang="en-US"/>
                    </a:p>
                  </a:txBody>
                  <a:tcPr/>
                </a:tc>
                <a:tc vMerge="1">
                  <a:txBody>
                    <a:bodyPr/>
                    <a:lstStyle/>
                    <a:p>
                      <a:endParaRPr lang="en-US"/>
                    </a:p>
                  </a:txBody>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8. Mission </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1600" kern="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Practical Training for Mission</a:t>
                      </a:r>
                      <a:endParaRPr lang="en-US" sz="1600" kern="0" spc="0" dirty="0">
                        <a:solidFill>
                          <a:srgbClr val="000000"/>
                        </a:solidFill>
                        <a:effectLst/>
                        <a:latin typeface="Arial" panose="020B0604020202020204" pitchFamily="34" charset="0"/>
                        <a:cs typeface="Arial" panose="020B0604020202020204" pitchFamily="34" charset="0"/>
                      </a:endParaRPr>
                    </a:p>
                  </a:txBody>
                  <a:tcPr marL="61284" marR="61284" marT="16823" marB="1682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0100"/>
                  </a:ext>
                </a:extLst>
              </a:tr>
            </a:tbl>
          </a:graphicData>
        </a:graphic>
      </p:graphicFrame>
      <p:sp>
        <p:nvSpPr>
          <p:cNvPr id="5" name="Rectangle 1">
            <a:extLst>
              <a:ext uri="{FF2B5EF4-FFF2-40B4-BE49-F238E27FC236}">
                <a16:creationId xmlns:a16="http://schemas.microsoft.com/office/drawing/2014/main" id="{8DF581BF-9EB0-4B62-8A79-7C7602EC2845}"/>
              </a:ext>
            </a:extLst>
          </p:cNvPr>
          <p:cNvSpPr>
            <a:spLocks noChangeArrowheads="1"/>
          </p:cNvSpPr>
          <p:nvPr/>
        </p:nvSpPr>
        <p:spPr bwMode="auto">
          <a:xfrm>
            <a:off x="-7088913" y="0"/>
            <a:ext cx="1928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3124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E9E95A6-E91C-465F-9EEE-533B66742BB7}"/>
              </a:ext>
            </a:extLst>
          </p:cNvPr>
          <p:cNvSpPr>
            <a:spLocks noGrp="1"/>
          </p:cNvSpPr>
          <p:nvPr>
            <p:ph type="title"/>
          </p:nvPr>
        </p:nvSpPr>
        <p:spPr>
          <a:xfrm>
            <a:off x="474243" y="-766686"/>
            <a:ext cx="10950677" cy="2447772"/>
          </a:xfrm>
        </p:spPr>
        <p:txBody>
          <a:bodyPr>
            <a:normAutofit/>
          </a:bodyPr>
          <a:lstStyle/>
          <a:p>
            <a:r>
              <a:rPr lang="en-US" sz="3200" b="1" u="sng" dirty="0">
                <a:latin typeface="Arial" panose="020B0604020202020204" pitchFamily="34" charset="0"/>
                <a:cs typeface="Arial" panose="020B0604020202020204" pitchFamily="34" charset="0"/>
              </a:rPr>
              <a:t>4) Curriculum</a:t>
            </a:r>
          </a:p>
        </p:txBody>
      </p:sp>
      <p:graphicFrame>
        <p:nvGraphicFramePr>
          <p:cNvPr id="4" name="내용 개체 틀 3">
            <a:extLst>
              <a:ext uri="{FF2B5EF4-FFF2-40B4-BE49-F238E27FC236}">
                <a16:creationId xmlns:a16="http://schemas.microsoft.com/office/drawing/2014/main" id="{3D0E8EA4-3ADB-4453-A053-ABE35A634459}"/>
              </a:ext>
            </a:extLst>
          </p:cNvPr>
          <p:cNvGraphicFramePr>
            <a:graphicFrameLocks noGrp="1"/>
          </p:cNvGraphicFramePr>
          <p:nvPr>
            <p:ph idx="1"/>
          </p:nvPr>
        </p:nvGraphicFramePr>
        <p:xfrm>
          <a:off x="393290" y="776748"/>
          <a:ext cx="11454581" cy="6440622"/>
        </p:xfrm>
        <a:graphic>
          <a:graphicData uri="http://schemas.openxmlformats.org/drawingml/2006/table">
            <a:tbl>
              <a:tblPr/>
              <a:tblGrid>
                <a:gridCol w="2871020">
                  <a:extLst>
                    <a:ext uri="{9D8B030D-6E8A-4147-A177-3AD203B41FA5}">
                      <a16:colId xmlns:a16="http://schemas.microsoft.com/office/drawing/2014/main" val="3052176326"/>
                    </a:ext>
                  </a:extLst>
                </a:gridCol>
                <a:gridCol w="2871019">
                  <a:extLst>
                    <a:ext uri="{9D8B030D-6E8A-4147-A177-3AD203B41FA5}">
                      <a16:colId xmlns:a16="http://schemas.microsoft.com/office/drawing/2014/main" val="853965206"/>
                    </a:ext>
                  </a:extLst>
                </a:gridCol>
                <a:gridCol w="2851355">
                  <a:extLst>
                    <a:ext uri="{9D8B030D-6E8A-4147-A177-3AD203B41FA5}">
                      <a16:colId xmlns:a16="http://schemas.microsoft.com/office/drawing/2014/main" val="3157601206"/>
                    </a:ext>
                  </a:extLst>
                </a:gridCol>
                <a:gridCol w="2861187">
                  <a:extLst>
                    <a:ext uri="{9D8B030D-6E8A-4147-A177-3AD203B41FA5}">
                      <a16:colId xmlns:a16="http://schemas.microsoft.com/office/drawing/2014/main" val="253150875"/>
                    </a:ext>
                  </a:extLst>
                </a:gridCol>
              </a:tblGrid>
              <a:tr h="978062">
                <a:tc>
                  <a:txBody>
                    <a:bodyPr/>
                    <a:lstStyle/>
                    <a:p>
                      <a:pPr marL="0" marR="0" indent="0" algn="just" fontAlgn="base" latinLnBrk="1">
                        <a:lnSpc>
                          <a:spcPct val="160000"/>
                        </a:lnSpc>
                        <a:spcBef>
                          <a:spcPts val="0"/>
                        </a:spcBef>
                        <a:spcAft>
                          <a:spcPts val="0"/>
                        </a:spcAft>
                      </a:pPr>
                      <a:r>
                        <a:rPr lang="en-US" sz="2400"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Unit 1. Fellowship with God</a:t>
                      </a:r>
                      <a:endParaRPr lang="en-US" sz="24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sz="2400"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Unit 2. Prayer</a:t>
                      </a:r>
                      <a:endParaRPr lang="en-US" sz="24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sz="2400"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Uni1. 3. Faith</a:t>
                      </a:r>
                      <a:endParaRPr lang="en-US" sz="24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sz="2400"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Unit. 4 Cell Ministry</a:t>
                      </a:r>
                      <a:endParaRPr lang="en-US" sz="24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004284"/>
                  </a:ext>
                </a:extLst>
              </a:tr>
              <a:tr h="5311338">
                <a:tc>
                  <a:txBody>
                    <a:bodyPr/>
                    <a:lstStyle/>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1. Introduction to Discipleship Training</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2. Fostering Spiritual Habits</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3. Reading the Bible</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4. Quiet Time (Q.T)</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5. Memorizing Scripture</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6. Spiritual Journal (S.J)</a:t>
                      </a:r>
                      <a:endParaRPr lang="en-US" sz="2000" u="sng"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1.Jesus Prayer</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2. Discerning the Will of God</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3. Preparation of Prayer</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4. Practice of Prayer</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5. Intercession Prayer</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6. Spiritual Warfare</a:t>
                      </a:r>
                      <a:endParaRPr lang="en-US" sz="2000" u="sng"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1. Christ , the Center</a:t>
                      </a:r>
                    </a:p>
                    <a:p>
                      <a:pPr marL="0" marR="0" indent="0" algn="just" fontAlgn="base" latinLnBrk="1">
                        <a:lnSpc>
                          <a:spcPct val="160000"/>
                        </a:lnSpc>
                        <a:spcBef>
                          <a:spcPts val="0"/>
                        </a:spcBef>
                        <a:spcAft>
                          <a:spcPts val="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2. Jesus was crucified </a:t>
                      </a:r>
                    </a:p>
                    <a:p>
                      <a:pPr marL="0" marR="0" indent="0" algn="just" fontAlgn="base" latinLnBrk="1">
                        <a:lnSpc>
                          <a:spcPct val="160000"/>
                        </a:lnSpc>
                        <a:spcBef>
                          <a:spcPts val="0"/>
                        </a:spcBef>
                        <a:spcAft>
                          <a:spcPts val="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3. I have been crucified with Christ</a:t>
                      </a:r>
                    </a:p>
                    <a:p>
                      <a:pPr marL="0" marR="0" indent="0" algn="just" fontAlgn="base" latinLnBrk="1">
                        <a:lnSpc>
                          <a:spcPct val="160000"/>
                        </a:lnSpc>
                        <a:spcBef>
                          <a:spcPts val="0"/>
                        </a:spcBef>
                        <a:spcAft>
                          <a:spcPts val="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4. I live In the body</a:t>
                      </a:r>
                    </a:p>
                    <a:p>
                      <a:pPr marL="0" marR="0" indent="0" algn="just" fontAlgn="base" latinLnBrk="1">
                        <a:lnSpc>
                          <a:spcPct val="160000"/>
                        </a:lnSpc>
                        <a:spcBef>
                          <a:spcPts val="0"/>
                        </a:spcBef>
                        <a:spcAft>
                          <a:spcPts val="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5. I die every day</a:t>
                      </a:r>
                    </a:p>
                    <a:p>
                      <a:pPr marL="0" marR="0" indent="0" algn="just" fontAlgn="base" latinLnBrk="1">
                        <a:lnSpc>
                          <a:spcPct val="160000"/>
                        </a:lnSpc>
                        <a:spcBef>
                          <a:spcPts val="0"/>
                        </a:spcBef>
                        <a:spcAft>
                          <a:spcPts val="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6. Repentance and Baptism </a:t>
                      </a:r>
                      <a:endParaRPr lang="en-US" sz="2000" u="sng"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1. What is Cell Church?</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2. Cell Meeting</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3. How to lead a small group?</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4. Cell Evangelism</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5. Multiplication of Cell Group</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6. Cell Leadership </a:t>
                      </a:r>
                      <a:endParaRPr lang="en-US" sz="2000" u="sng"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397268"/>
                  </a:ext>
                </a:extLst>
              </a:tr>
            </a:tbl>
          </a:graphicData>
        </a:graphic>
      </p:graphicFrame>
      <p:sp>
        <p:nvSpPr>
          <p:cNvPr id="5" name="Rectangle 1">
            <a:extLst>
              <a:ext uri="{FF2B5EF4-FFF2-40B4-BE49-F238E27FC236}">
                <a16:creationId xmlns:a16="http://schemas.microsoft.com/office/drawing/2014/main" id="{F8BB69CF-D94F-495C-971C-921866A86484}"/>
              </a:ext>
            </a:extLst>
          </p:cNvPr>
          <p:cNvSpPr>
            <a:spLocks noChangeArrowheads="1"/>
          </p:cNvSpPr>
          <p:nvPr/>
        </p:nvSpPr>
        <p:spPr bwMode="auto">
          <a:xfrm>
            <a:off x="233680" y="914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8875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a:extLst>
              <a:ext uri="{FF2B5EF4-FFF2-40B4-BE49-F238E27FC236}">
                <a16:creationId xmlns:a16="http://schemas.microsoft.com/office/drawing/2014/main" id="{502E5A70-4C44-45A5-846D-B3E6ACC6137C}"/>
              </a:ext>
            </a:extLst>
          </p:cNvPr>
          <p:cNvGraphicFramePr>
            <a:graphicFrameLocks noGrp="1"/>
          </p:cNvGraphicFramePr>
          <p:nvPr>
            <p:ph idx="1"/>
          </p:nvPr>
        </p:nvGraphicFramePr>
        <p:xfrm>
          <a:off x="558800" y="228601"/>
          <a:ext cx="11303000" cy="6355080"/>
        </p:xfrm>
        <a:graphic>
          <a:graphicData uri="http://schemas.openxmlformats.org/drawingml/2006/table">
            <a:tbl>
              <a:tblPr/>
              <a:tblGrid>
                <a:gridCol w="2806642">
                  <a:extLst>
                    <a:ext uri="{9D8B030D-6E8A-4147-A177-3AD203B41FA5}">
                      <a16:colId xmlns:a16="http://schemas.microsoft.com/office/drawing/2014/main" val="1457737906"/>
                    </a:ext>
                  </a:extLst>
                </a:gridCol>
                <a:gridCol w="2820266">
                  <a:extLst>
                    <a:ext uri="{9D8B030D-6E8A-4147-A177-3AD203B41FA5}">
                      <a16:colId xmlns:a16="http://schemas.microsoft.com/office/drawing/2014/main" val="1910325058"/>
                    </a:ext>
                  </a:extLst>
                </a:gridCol>
                <a:gridCol w="2820266">
                  <a:extLst>
                    <a:ext uri="{9D8B030D-6E8A-4147-A177-3AD203B41FA5}">
                      <a16:colId xmlns:a16="http://schemas.microsoft.com/office/drawing/2014/main" val="3637578223"/>
                    </a:ext>
                  </a:extLst>
                </a:gridCol>
                <a:gridCol w="2855826">
                  <a:extLst>
                    <a:ext uri="{9D8B030D-6E8A-4147-A177-3AD203B41FA5}">
                      <a16:colId xmlns:a16="http://schemas.microsoft.com/office/drawing/2014/main" val="3701583856"/>
                    </a:ext>
                  </a:extLst>
                </a:gridCol>
              </a:tblGrid>
              <a:tr h="1136369">
                <a:tc>
                  <a:txBody>
                    <a:bodyPr/>
                    <a:lstStyle/>
                    <a:p>
                      <a:pPr marL="0" marR="0" indent="0" algn="just" fontAlgn="base" latinLnBrk="1">
                        <a:lnSpc>
                          <a:spcPct val="160000"/>
                        </a:lnSpc>
                        <a:spcBef>
                          <a:spcPts val="0"/>
                        </a:spcBef>
                        <a:spcAft>
                          <a:spcPts val="0"/>
                        </a:spcAft>
                      </a:pPr>
                      <a:r>
                        <a:rPr lang="en-US" sz="2400"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Unit 5. Spiritual Life</a:t>
                      </a:r>
                      <a:endParaRPr lang="en-US" sz="24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sz="2400"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Unit 6. Spiritual Discipline</a:t>
                      </a:r>
                      <a:endParaRPr lang="en-US" sz="24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sz="2400"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Unit 7. Ministry</a:t>
                      </a:r>
                      <a:endParaRPr lang="en-US" sz="24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sz="2400" kern="0" spc="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Unit 8. Mission</a:t>
                      </a:r>
                      <a:endParaRPr lang="en-US" sz="24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793233"/>
                  </a:ext>
                </a:extLst>
              </a:tr>
              <a:tr h="5218711">
                <a:tc>
                  <a:txBody>
                    <a:bodyPr/>
                    <a:lstStyle/>
                    <a:p>
                      <a:pPr marL="457200" marR="0" indent="-457200" algn="l" fontAlgn="base" latinLnBrk="0">
                        <a:lnSpc>
                          <a:spcPct val="105000"/>
                        </a:lnSpc>
                        <a:spcBef>
                          <a:spcPts val="500"/>
                        </a:spcBef>
                        <a:spcAft>
                          <a:spcPts val="1000"/>
                        </a:spcAft>
                        <a:buAutoNum type="arabicPeriod"/>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Worship</a:t>
                      </a:r>
                    </a:p>
                    <a:p>
                      <a:pPr marL="457200" marR="0" indent="-457200" algn="l" fontAlgn="base" latinLnBrk="0">
                        <a:lnSpc>
                          <a:spcPct val="105000"/>
                        </a:lnSpc>
                        <a:spcBef>
                          <a:spcPts val="500"/>
                        </a:spcBef>
                        <a:spcAft>
                          <a:spcPts val="1000"/>
                        </a:spcAft>
                        <a:buAutoNum type="arabicPeriod"/>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Hearing the voice of God</a:t>
                      </a:r>
                    </a:p>
                    <a:p>
                      <a:pPr marL="457200" marR="0" indent="-457200" algn="l" fontAlgn="base" latinLnBrk="0">
                        <a:lnSpc>
                          <a:spcPct val="105000"/>
                        </a:lnSpc>
                        <a:spcBef>
                          <a:spcPts val="500"/>
                        </a:spcBef>
                        <a:spcAft>
                          <a:spcPts val="1000"/>
                        </a:spcAft>
                        <a:buAutoNum type="arabicPeriod"/>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Meditative Prayer</a:t>
                      </a:r>
                    </a:p>
                    <a:p>
                      <a:pPr marL="457200" marR="0" indent="-457200" algn="l" fontAlgn="base" latinLnBrk="0">
                        <a:lnSpc>
                          <a:spcPct val="105000"/>
                        </a:lnSpc>
                        <a:spcBef>
                          <a:spcPts val="500"/>
                        </a:spcBef>
                        <a:spcAft>
                          <a:spcPts val="1000"/>
                        </a:spcAft>
                        <a:buAutoNum type="arabicPeriod"/>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Work and Walk</a:t>
                      </a:r>
                    </a:p>
                    <a:p>
                      <a:pPr marL="457200" marR="0" indent="-457200" algn="l" fontAlgn="base" latinLnBrk="0">
                        <a:lnSpc>
                          <a:spcPct val="105000"/>
                        </a:lnSpc>
                        <a:spcBef>
                          <a:spcPts val="500"/>
                        </a:spcBef>
                        <a:spcAft>
                          <a:spcPts val="1000"/>
                        </a:spcAft>
                        <a:buAutoNum type="arabicPeriod"/>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Obedience</a:t>
                      </a:r>
                    </a:p>
                    <a:p>
                      <a:pPr marL="457200" marR="0" indent="-457200" algn="l" fontAlgn="base" latinLnBrk="0">
                        <a:lnSpc>
                          <a:spcPct val="105000"/>
                        </a:lnSpc>
                        <a:spcBef>
                          <a:spcPts val="500"/>
                        </a:spcBef>
                        <a:spcAft>
                          <a:spcPts val="1000"/>
                        </a:spcAft>
                        <a:buAutoNum type="arabicPeriod"/>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Stewardship </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1. Marriage and Family</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2. Sex and Body</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3. Money and Simplicity</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4. Power and Service</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5. Temptation and Suffering</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6. Idolatry and Heresy</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endParaRPr lang="en-US" sz="2000" u="sng"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1. Church Ministry </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2. Spiritual Gifts </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3. Team Leadership</a:t>
                      </a: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(Nehemiah) </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4. Pastoral Ministry (Timothy)</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5. Discipleship and coaching </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6. Church Growth and Kingdom (Acts</a:t>
                      </a:r>
                      <a:r>
                        <a:rPr lang="en-US" sz="2000"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 </a:t>
                      </a: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5000"/>
                        </a:lnSpc>
                        <a:spcBef>
                          <a:spcPts val="500"/>
                        </a:spcBef>
                        <a:spcAft>
                          <a:spcPts val="1000"/>
                        </a:spcAft>
                        <a:buNone/>
                      </a:pPr>
                      <a:r>
                        <a:rPr lang="en-US" sz="2000"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1</a:t>
                      </a: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.Called to Mission</a:t>
                      </a:r>
                    </a:p>
                    <a:p>
                      <a:pPr marL="0" marR="0" indent="0" algn="l" fontAlgn="base" latinLnBrk="0">
                        <a:lnSpc>
                          <a:spcPct val="105000"/>
                        </a:lnSpc>
                        <a:spcBef>
                          <a:spcPts val="500"/>
                        </a:spcBef>
                        <a:spcAft>
                          <a:spcPts val="100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2. Abraham: Calling to Mission</a:t>
                      </a:r>
                    </a:p>
                    <a:p>
                      <a:pPr marL="0" marR="0" indent="0" algn="l" fontAlgn="base" latinLnBrk="0">
                        <a:lnSpc>
                          <a:spcPct val="105000"/>
                        </a:lnSpc>
                        <a:spcBef>
                          <a:spcPts val="500"/>
                        </a:spcBef>
                        <a:spcAft>
                          <a:spcPts val="100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3. Zechariah, Vision for Mission</a:t>
                      </a:r>
                    </a:p>
                    <a:p>
                      <a:pPr marL="0" marR="0" indent="0" algn="l" fontAlgn="base" latinLnBrk="0">
                        <a:lnSpc>
                          <a:spcPct val="105000"/>
                        </a:lnSpc>
                        <a:spcBef>
                          <a:spcPts val="500"/>
                        </a:spcBef>
                        <a:spcAft>
                          <a:spcPts val="1000"/>
                        </a:spcAft>
                        <a:buNone/>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4. John the Baptist </a:t>
                      </a:r>
                      <a:endParaRPr lang="en-US" sz="2000" u="sng" kern="0" spc="0" dirty="0">
                        <a:solidFill>
                          <a:srgbClr val="000000"/>
                        </a:solidFill>
                        <a:effectLst/>
                        <a:latin typeface="Arial" panose="020B0604020202020204" pitchFamily="34" charset="0"/>
                        <a:cs typeface="Arial" panose="020B0604020202020204" pitchFamily="34" charset="0"/>
                      </a:endParaRP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5. Phillip, Missional Life</a:t>
                      </a:r>
                    </a:p>
                    <a:p>
                      <a:pPr marL="0" marR="0" indent="0" algn="l" fontAlgn="base" latinLnBrk="0">
                        <a:lnSpc>
                          <a:spcPct val="105000"/>
                        </a:lnSpc>
                        <a:spcBef>
                          <a:spcPts val="500"/>
                        </a:spcBef>
                        <a:spcAft>
                          <a:spcPts val="1000"/>
                        </a:spcAft>
                      </a:pPr>
                      <a:r>
                        <a:rPr lang="en-US" sz="2000" u="sng" kern="0" spc="0" dirty="0">
                          <a:solidFill>
                            <a:srgbClr val="000000"/>
                          </a:solidFill>
                          <a:effectLst/>
                          <a:latin typeface="Arial" panose="020B0604020202020204" pitchFamily="34" charset="0"/>
                          <a:ea typeface="함초롬돋움" panose="020B0604000101010101" pitchFamily="50" charset="-127"/>
                          <a:cs typeface="Arial" panose="020B0604020202020204" pitchFamily="34" charset="0"/>
                        </a:rPr>
                        <a:t>6. Missional Church Ministry</a:t>
                      </a:r>
                      <a:endParaRPr lang="en-US" sz="2000" u="sng"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447698"/>
                  </a:ext>
                </a:extLst>
              </a:tr>
            </a:tbl>
          </a:graphicData>
        </a:graphic>
      </p:graphicFrame>
      <p:sp>
        <p:nvSpPr>
          <p:cNvPr id="5" name="Rectangle 1">
            <a:extLst>
              <a:ext uri="{FF2B5EF4-FFF2-40B4-BE49-F238E27FC236}">
                <a16:creationId xmlns:a16="http://schemas.microsoft.com/office/drawing/2014/main" id="{C9CECA4C-2A93-4CB4-B4DE-C30EF738ACC7}"/>
              </a:ext>
            </a:extLst>
          </p:cNvPr>
          <p:cNvSpPr>
            <a:spLocks noChangeArrowheads="1"/>
          </p:cNvSpPr>
          <p:nvPr/>
        </p:nvSpPr>
        <p:spPr bwMode="auto">
          <a:xfrm>
            <a:off x="-5935579" y="-228600"/>
            <a:ext cx="181275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6660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2E5ADF4-0C10-4F23-A11C-B095DFCAFD54}"/>
              </a:ext>
            </a:extLst>
          </p:cNvPr>
          <p:cNvSpPr>
            <a:spLocks noGrp="1"/>
          </p:cNvSpPr>
          <p:nvPr>
            <p:ph type="title"/>
          </p:nvPr>
        </p:nvSpPr>
        <p:spPr/>
        <p:txBody>
          <a:bodyPr/>
          <a:lstStyle/>
          <a:p>
            <a:r>
              <a:rPr lang="en-US" sz="3600" b="1" u="sng" dirty="0">
                <a:latin typeface="Arial" panose="020B0604020202020204" pitchFamily="34" charset="0"/>
                <a:cs typeface="Arial" panose="020B0604020202020204" pitchFamily="34" charset="0"/>
              </a:rPr>
              <a:t>4. DMS(Discipleship Mission School)</a:t>
            </a:r>
          </a:p>
        </p:txBody>
      </p:sp>
      <p:sp>
        <p:nvSpPr>
          <p:cNvPr id="5" name="TextBox 4">
            <a:extLst>
              <a:ext uri="{FF2B5EF4-FFF2-40B4-BE49-F238E27FC236}">
                <a16:creationId xmlns:a16="http://schemas.microsoft.com/office/drawing/2014/main" id="{3600FF98-1A8B-4762-AF6D-A44062A7BB9A}"/>
              </a:ext>
            </a:extLst>
          </p:cNvPr>
          <p:cNvSpPr txBox="1"/>
          <p:nvPr/>
        </p:nvSpPr>
        <p:spPr>
          <a:xfrm>
            <a:off x="2135560" y="2204864"/>
            <a:ext cx="5184576" cy="2998257"/>
          </a:xfrm>
          <a:prstGeom prst="rect">
            <a:avLst/>
          </a:prstGeom>
          <a:noFill/>
        </p:spPr>
        <p:txBody>
          <a:bodyPr wrap="square">
            <a:spAutoFit/>
          </a:bodyPr>
          <a:lstStyle/>
          <a:p>
            <a:pPr marL="342900" marR="0" indent="-342900" algn="just" fontAlgn="base" latinLnBrk="1">
              <a:lnSpc>
                <a:spcPct val="107000"/>
              </a:lnSpc>
              <a:spcBef>
                <a:spcPts val="0"/>
              </a:spcBef>
              <a:spcAft>
                <a:spcPts val="800"/>
              </a:spcAft>
              <a:buAutoNum type="arabicParenR"/>
            </a:pPr>
            <a:r>
              <a:rPr lang="en-US" sz="2800" u="sng"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Objectives </a:t>
            </a:r>
          </a:p>
          <a:p>
            <a:pPr marR="0" algn="just" fontAlgn="base" latinLnBrk="1">
              <a:lnSpc>
                <a:spcPct val="107000"/>
              </a:lnSpc>
              <a:spcBef>
                <a:spcPts val="0"/>
              </a:spcBef>
              <a:spcAft>
                <a:spcPts val="800"/>
              </a:spcAft>
            </a:pPr>
            <a:r>
              <a:rPr lang="en-US" sz="24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Based on the biblical and theological driving force of missions, this course trains students in the methods and skills necessary for ministry in the mission field and helps them develop mission strategies tailored to the field.</a:t>
            </a:r>
            <a:endParaRPr lang="en-US" sz="2400" b="0" kern="0" spc="0" dirty="0">
              <a:solidFill>
                <a:srgbClr val="000000"/>
              </a:solidFill>
              <a:effectLst/>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73459C8A-883F-4D6B-98A1-53D2DDC85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216" y="1418167"/>
            <a:ext cx="3744416" cy="2224802"/>
          </a:xfrm>
          <a:prstGeom prst="rect">
            <a:avLst/>
          </a:prstGeom>
        </p:spPr>
      </p:pic>
      <p:pic>
        <p:nvPicPr>
          <p:cNvPr id="7" name="그림 6">
            <a:extLst>
              <a:ext uri="{FF2B5EF4-FFF2-40B4-BE49-F238E27FC236}">
                <a16:creationId xmlns:a16="http://schemas.microsoft.com/office/drawing/2014/main" id="{FD9A78F9-B048-477E-9640-88D4593CB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4077072"/>
            <a:ext cx="3744416" cy="2016224"/>
          </a:xfrm>
          <a:prstGeom prst="rect">
            <a:avLst/>
          </a:prstGeom>
        </p:spPr>
      </p:pic>
    </p:spTree>
    <p:extLst>
      <p:ext uri="{BB962C8B-B14F-4D97-AF65-F5344CB8AC3E}">
        <p14:creationId xmlns:p14="http://schemas.microsoft.com/office/powerpoint/2010/main" val="421411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FE61E80-5952-4DD1-99D5-CEEC0CAF11BE}"/>
              </a:ext>
            </a:extLst>
          </p:cNvPr>
          <p:cNvSpPr>
            <a:spLocks noGrp="1"/>
          </p:cNvSpPr>
          <p:nvPr>
            <p:ph type="title"/>
          </p:nvPr>
        </p:nvSpPr>
        <p:spPr>
          <a:xfrm>
            <a:off x="-96688" y="275167"/>
            <a:ext cx="11881320" cy="1143000"/>
          </a:xfrm>
        </p:spPr>
        <p:txBody>
          <a:bodyPr/>
          <a:lstStyle/>
          <a:p>
            <a:r>
              <a:rPr lang="en-US" sz="3200" b="1" u="sng" dirty="0">
                <a:latin typeface="Arial" panose="020B0604020202020204" pitchFamily="34" charset="0"/>
                <a:cs typeface="Arial" panose="020B0604020202020204" pitchFamily="34" charset="0"/>
              </a:rPr>
              <a:t>2) Subjects</a:t>
            </a:r>
          </a:p>
        </p:txBody>
      </p:sp>
      <p:graphicFrame>
        <p:nvGraphicFramePr>
          <p:cNvPr id="4" name="내용 개체 틀 3">
            <a:extLst>
              <a:ext uri="{FF2B5EF4-FFF2-40B4-BE49-F238E27FC236}">
                <a16:creationId xmlns:a16="http://schemas.microsoft.com/office/drawing/2014/main" id="{9FCB68D4-0666-441B-B256-F94EC2403F28}"/>
              </a:ext>
            </a:extLst>
          </p:cNvPr>
          <p:cNvGraphicFramePr>
            <a:graphicFrameLocks noGrp="1"/>
          </p:cNvGraphicFramePr>
          <p:nvPr>
            <p:ph idx="1"/>
            <p:extLst>
              <p:ext uri="{D42A27DB-BD31-4B8C-83A1-F6EECF244321}">
                <p14:modId xmlns:p14="http://schemas.microsoft.com/office/powerpoint/2010/main" val="3492993240"/>
              </p:ext>
            </p:extLst>
          </p:nvPr>
        </p:nvGraphicFramePr>
        <p:xfrm>
          <a:off x="263353" y="1340768"/>
          <a:ext cx="11737304" cy="4963161"/>
        </p:xfrm>
        <a:graphic>
          <a:graphicData uri="http://schemas.openxmlformats.org/drawingml/2006/table">
            <a:tbl>
              <a:tblPr/>
              <a:tblGrid>
                <a:gridCol w="1070384">
                  <a:extLst>
                    <a:ext uri="{9D8B030D-6E8A-4147-A177-3AD203B41FA5}">
                      <a16:colId xmlns:a16="http://schemas.microsoft.com/office/drawing/2014/main" val="3353370879"/>
                    </a:ext>
                  </a:extLst>
                </a:gridCol>
                <a:gridCol w="3543337">
                  <a:extLst>
                    <a:ext uri="{9D8B030D-6E8A-4147-A177-3AD203B41FA5}">
                      <a16:colId xmlns:a16="http://schemas.microsoft.com/office/drawing/2014/main" val="3318023565"/>
                    </a:ext>
                  </a:extLst>
                </a:gridCol>
                <a:gridCol w="7123583">
                  <a:extLst>
                    <a:ext uri="{9D8B030D-6E8A-4147-A177-3AD203B41FA5}">
                      <a16:colId xmlns:a16="http://schemas.microsoft.com/office/drawing/2014/main" val="766781786"/>
                    </a:ext>
                  </a:extLst>
                </a:gridCol>
              </a:tblGrid>
              <a:tr h="341538">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3S</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Main directions</a:t>
                      </a:r>
                      <a:endParaRPr lang="en-US" sz="18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Main Subjects</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244998"/>
                  </a:ext>
                </a:extLst>
              </a:tr>
              <a:tr h="1540541">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Spirit </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Providing a common foundation for missions through the Bible, theology, and mission history.</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b="1"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DTS, Missional Reading of the Bible, Paul’s Mission, Theology and Strategy, Theology of Mission, History of Mission, Mission and Holy Spirit, Missional Church, Theological Trends of World Mission </a:t>
                      </a:r>
                      <a:endParaRPr lang="en-US" sz="1800" b="1"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960694"/>
                  </a:ext>
                </a:extLst>
              </a:tr>
              <a:tr h="1840292">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Skill</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Research on missionary methods and skills that can be implemented concretely in the mission field</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b="1"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Evangelism, Church Planting, Cell Ministry, Discipleship Training, Pastoral Leadership, Conflict and Communication, Team Mission, Pastor’s Life and Spirituality, Worship, Family and Children education, Preaching and Counseling, Church education for children and adults </a:t>
                      </a:r>
                      <a:endParaRPr lang="en-US" sz="1800" b="1"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889380"/>
                  </a:ext>
                </a:extLst>
              </a:tr>
              <a:tr h="1240790">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Strategy</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Studying mission strategies and directions according to global and local mission situations.</a:t>
                      </a:r>
                      <a:endParaRPr lang="en-US" sz="18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b="1"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Global and local situation and perspectives of Mission. Indigenization in African Mission, Mission in African Context, African Culture and Mission</a:t>
                      </a:r>
                      <a:endParaRPr lang="en-US" sz="1800" b="1"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030730"/>
                  </a:ext>
                </a:extLst>
              </a:tr>
            </a:tbl>
          </a:graphicData>
        </a:graphic>
      </p:graphicFrame>
      <p:sp>
        <p:nvSpPr>
          <p:cNvPr id="5" name="Rectangle 1">
            <a:extLst>
              <a:ext uri="{FF2B5EF4-FFF2-40B4-BE49-F238E27FC236}">
                <a16:creationId xmlns:a16="http://schemas.microsoft.com/office/drawing/2014/main" id="{A8AFF990-434F-4059-9EBD-30803309E96A}"/>
              </a:ext>
            </a:extLst>
          </p:cNvPr>
          <p:cNvSpPr>
            <a:spLocks noChangeArrowheads="1"/>
          </p:cNvSpPr>
          <p:nvPr/>
        </p:nvSpPr>
        <p:spPr bwMode="auto">
          <a:xfrm>
            <a:off x="3432175" y="25130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8995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69440</TotalTime>
  <Words>1001</Words>
  <Application>Microsoft Office PowerPoint</Application>
  <PresentationFormat>와이드스크린</PresentationFormat>
  <Paragraphs>137</Paragraphs>
  <Slides>11</Slides>
  <Notes>2</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11</vt:i4>
      </vt:variant>
    </vt:vector>
  </HeadingPairs>
  <TitlesOfParts>
    <vt:vector size="17" baseType="lpstr">
      <vt:lpstr>굴림</vt:lpstr>
      <vt:lpstr>맑은 고딕</vt:lpstr>
      <vt:lpstr>함초롬바탕</vt:lpstr>
      <vt:lpstr>Arial</vt:lpstr>
      <vt:lpstr>Calibri</vt:lpstr>
      <vt:lpstr>Office Theme</vt:lpstr>
      <vt:lpstr>PowerPoint 프레젠테이션</vt:lpstr>
      <vt:lpstr>PowerPoint 프레젠테이션</vt:lpstr>
      <vt:lpstr>  3.  DTS (Discipleship Training School)  </vt:lpstr>
      <vt:lpstr>PowerPoint 프레젠테이션</vt:lpstr>
      <vt:lpstr>3) Contents</vt:lpstr>
      <vt:lpstr>4) Curriculum</vt:lpstr>
      <vt:lpstr>PowerPoint 프레젠테이션</vt:lpstr>
      <vt:lpstr>4. DMS(Discipleship Mission School)</vt:lpstr>
      <vt:lpstr>2) Subjects</vt:lpstr>
      <vt:lpstr>5. Lecturers Expert lecturers serve according to the topic of the lecture. </vt:lpstr>
      <vt:lpstr>Prayer Request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c:creator>
  <cp:lastModifiedBy>이윤재목사</cp:lastModifiedBy>
  <cp:revision>6199</cp:revision>
  <cp:lastPrinted>2024-09-02T05:18:28Z</cp:lastPrinted>
  <dcterms:created xsi:type="dcterms:W3CDTF">2002-03-29T13:11:19Z</dcterms:created>
  <dcterms:modified xsi:type="dcterms:W3CDTF">2025-08-16T12:55:49Z</dcterms:modified>
</cp:coreProperties>
</file>